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85" r:id="rId5"/>
  </p:sldMasterIdLst>
  <p:notesMasterIdLst>
    <p:notesMasterId r:id="rId37"/>
  </p:notesMasterIdLst>
  <p:sldIdLst>
    <p:sldId id="256" r:id="rId6"/>
    <p:sldId id="267" r:id="rId7"/>
    <p:sldId id="288" r:id="rId8"/>
    <p:sldId id="257" r:id="rId9"/>
    <p:sldId id="264" r:id="rId10"/>
    <p:sldId id="265" r:id="rId11"/>
    <p:sldId id="259" r:id="rId12"/>
    <p:sldId id="260" r:id="rId13"/>
    <p:sldId id="261" r:id="rId14"/>
    <p:sldId id="262" r:id="rId15"/>
    <p:sldId id="263" r:id="rId16"/>
    <p:sldId id="266" r:id="rId17"/>
    <p:sldId id="275" r:id="rId18"/>
    <p:sldId id="278" r:id="rId19"/>
    <p:sldId id="276" r:id="rId20"/>
    <p:sldId id="277" r:id="rId21"/>
    <p:sldId id="258" r:id="rId22"/>
    <p:sldId id="268" r:id="rId23"/>
    <p:sldId id="282" r:id="rId24"/>
    <p:sldId id="281" r:id="rId25"/>
    <p:sldId id="269" r:id="rId26"/>
    <p:sldId id="270" r:id="rId27"/>
    <p:sldId id="271" r:id="rId28"/>
    <p:sldId id="285" r:id="rId29"/>
    <p:sldId id="272" r:id="rId30"/>
    <p:sldId id="273" r:id="rId31"/>
    <p:sldId id="274" r:id="rId32"/>
    <p:sldId id="286" r:id="rId33"/>
    <p:sldId id="279" r:id="rId34"/>
    <p:sldId id="287" r:id="rId35"/>
    <p:sldId id="280" r:id="rId3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793" userDrawn="1">
          <p15:clr>
            <a:srgbClr val="A4A3A4"/>
          </p15:clr>
        </p15:guide>
        <p15:guide id="4" orient="horz" pos="2119" userDrawn="1">
          <p15:clr>
            <a:srgbClr val="A4A3A4"/>
          </p15:clr>
        </p15:guide>
        <p15:guide id="5" orient="horz" pos="17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47"/>
    <a:srgbClr val="FBD6D1"/>
    <a:srgbClr val="004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86064" autoAdjust="0"/>
  </p:normalViewPr>
  <p:slideViewPr>
    <p:cSldViewPr snapToObjects="1">
      <p:cViewPr varScale="1">
        <p:scale>
          <a:sx n="109" d="100"/>
          <a:sy n="109" d="100"/>
        </p:scale>
        <p:origin x="642" y="90"/>
      </p:cViewPr>
      <p:guideLst>
        <p:guide orient="horz" pos="1620"/>
        <p:guide pos="2880"/>
        <p:guide orient="horz" pos="1793"/>
        <p:guide orient="horz" pos="2119"/>
        <p:guide orient="horz" pos="17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CB8CD-03A1-B843-8A46-D4867E69E605}" type="datetimeFigureOut">
              <a:rPr lang="en-US" smtClean="0"/>
              <a:t>8/26/2020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982C5-7E37-5C4D-97D7-010A44D02F0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3078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-lju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53F7F151-4FE3-4AF8-BAF6-2D890FCB60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1047750"/>
            <a:ext cx="5715000" cy="2018460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defRPr lang="sv-SE" sz="5200">
                <a:solidFill>
                  <a:srgbClr val="00404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/>
            </a:pPr>
            <a:r>
              <a:rPr lang="sv-SE" dirty="0"/>
              <a:t>Titel för presentationen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C7F94D5-D596-4361-A821-C2BC541831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4000" y="3146715"/>
            <a:ext cx="5715000" cy="56803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rgbClr val="004043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 dirty="0"/>
              <a:t>Undertitel</a:t>
            </a:r>
          </a:p>
        </p:txBody>
      </p:sp>
    </p:spTree>
    <p:extLst>
      <p:ext uri="{BB962C8B-B14F-4D97-AF65-F5344CB8AC3E}">
        <p14:creationId xmlns:p14="http://schemas.microsoft.com/office/powerpoint/2010/main" val="24565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-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750" y="4381500"/>
            <a:ext cx="857250" cy="438149"/>
          </a:xfrm>
          <a:prstGeom prst="rect">
            <a:avLst/>
          </a:prstGeom>
        </p:spPr>
      </p:pic>
      <p:sp>
        <p:nvSpPr>
          <p:cNvPr id="6" name="Platshållare för text 4">
            <a:extLst>
              <a:ext uri="{FF2B5EF4-FFF2-40B4-BE49-F238E27FC236}">
                <a16:creationId xmlns:a16="http://schemas.microsoft.com/office/drawing/2014/main" id="{ACCB68A6-EAA0-40E0-9C7D-765DC66CD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4000" y="3146715"/>
            <a:ext cx="5715000" cy="56803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 dirty="0"/>
              <a:t>Undertitel</a:t>
            </a:r>
          </a:p>
        </p:txBody>
      </p:sp>
      <p:sp>
        <p:nvSpPr>
          <p:cNvPr id="7" name="Rubrik 5">
            <a:extLst>
              <a:ext uri="{FF2B5EF4-FFF2-40B4-BE49-F238E27FC236}">
                <a16:creationId xmlns:a16="http://schemas.microsoft.com/office/drawing/2014/main" id="{D95BB5DA-0A9A-47EE-8366-1FE5EC3986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1047750"/>
            <a:ext cx="5715000" cy="2018460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defRPr lang="sv-SE" sz="5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/>
            </a:pPr>
            <a:r>
              <a:rPr lang="sv-SE" dirty="0"/>
              <a:t>Titel för presentationen</a:t>
            </a:r>
          </a:p>
        </p:txBody>
      </p:sp>
    </p:spTree>
    <p:extLst>
      <p:ext uri="{BB962C8B-B14F-4D97-AF65-F5344CB8AC3E}">
        <p14:creationId xmlns:p14="http://schemas.microsoft.com/office/powerpoint/2010/main" val="131241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bild-lju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5">
            <a:extLst>
              <a:ext uri="{FF2B5EF4-FFF2-40B4-BE49-F238E27FC236}">
                <a16:creationId xmlns:a16="http://schemas.microsoft.com/office/drawing/2014/main" id="{378F01C9-754E-4DC9-9AAF-036709C40D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1518807"/>
            <a:ext cx="3657600" cy="1657350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defRPr lang="sv-SE" sz="4200">
                <a:solidFill>
                  <a:srgbClr val="00404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/>
            </a:pPr>
            <a:r>
              <a:rPr lang="sv-SE" dirty="0"/>
              <a:t>Titel för presentationen</a:t>
            </a: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572000" y="1"/>
            <a:ext cx="4572000" cy="4058522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889390F6-2B18-4EA4-8DF5-821B6265534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2000" y="3257550"/>
            <a:ext cx="3657600" cy="800973"/>
          </a:xfrm>
        </p:spPr>
        <p:txBody>
          <a:bodyPr/>
          <a:lstStyle>
            <a:lvl1pPr marL="0" indent="0">
              <a:buNone/>
              <a:defRPr b="1">
                <a:solidFill>
                  <a:srgbClr val="004043"/>
                </a:solidFill>
              </a:defRPr>
            </a:lvl1pPr>
          </a:lstStyle>
          <a:p>
            <a:pPr lvl="0"/>
            <a:r>
              <a:rPr lang="sv-SE" dirty="0"/>
              <a:t>Undertitel</a:t>
            </a:r>
          </a:p>
        </p:txBody>
      </p:sp>
    </p:spTree>
    <p:extLst>
      <p:ext uri="{BB962C8B-B14F-4D97-AF65-F5344CB8AC3E}">
        <p14:creationId xmlns:p14="http://schemas.microsoft.com/office/powerpoint/2010/main" val="311872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4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+bild-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572000" y="1"/>
            <a:ext cx="4572000" cy="4058522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750" y="4381500"/>
            <a:ext cx="857250" cy="438149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E1D39D66-B240-4BD5-BE87-133394A1E1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1518807"/>
            <a:ext cx="3657600" cy="1657350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defRPr lang="sv-SE" sz="4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/>
            </a:pPr>
            <a:r>
              <a:rPr lang="sv-SE" dirty="0"/>
              <a:t>Titel för presentationen</a:t>
            </a:r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AA9F9326-4BB5-4632-9C67-A28226514C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2000" y="3257550"/>
            <a:ext cx="3657600" cy="800973"/>
          </a:xfrm>
        </p:spPr>
        <p:txBody>
          <a:bodyPr/>
          <a:lstStyle>
            <a:lvl1pPr marL="0" indent="0">
              <a:buNone/>
              <a:defRPr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sv-SE" dirty="0"/>
              <a:t>Undertitel</a:t>
            </a:r>
          </a:p>
        </p:txBody>
      </p:sp>
    </p:spTree>
    <p:extLst>
      <p:ext uri="{BB962C8B-B14F-4D97-AF65-F5344CB8AC3E}">
        <p14:creationId xmlns:p14="http://schemas.microsoft.com/office/powerpoint/2010/main" val="194661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, l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noProof="0" dirty="0"/>
              <a:t>Addera rubrik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ext, 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noProof="0" dirty="0"/>
              <a:t>Addera rubrik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750" y="4381500"/>
            <a:ext cx="857250" cy="43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2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med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762000"/>
            <a:ext cx="3048000" cy="10668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sv-SE" noProof="0" dirty="0"/>
              <a:t>Addera rubrik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2000" y="2000250"/>
            <a:ext cx="3048000" cy="2305050"/>
          </a:xfrm>
        </p:spPr>
        <p:txBody>
          <a:bodyPr/>
          <a:lstStyle>
            <a:lvl1pPr>
              <a:spcBef>
                <a:spcPts val="800"/>
              </a:spcBef>
              <a:defRPr sz="1600"/>
            </a:lvl1pPr>
            <a:lvl2pPr>
              <a:spcBef>
                <a:spcPts val="800"/>
              </a:spcBef>
              <a:defRPr sz="1600"/>
            </a:lvl2pPr>
            <a:lvl3pPr>
              <a:spcBef>
                <a:spcPts val="800"/>
              </a:spcBef>
              <a:defRPr sz="14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200"/>
            </a:lvl5pPr>
          </a:lstStyle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572000" y="762000"/>
            <a:ext cx="4572000" cy="43815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778750" y="4382372"/>
            <a:ext cx="857250" cy="438150"/>
          </a:xfr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30642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0" y="762000"/>
            <a:ext cx="3048000" cy="10668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sv-SE" noProof="0" dirty="0"/>
              <a:t>Addera rubrik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43053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5334000" y="2000250"/>
            <a:ext cx="3048000" cy="2305050"/>
          </a:xfrm>
        </p:spPr>
        <p:txBody>
          <a:bodyPr/>
          <a:lstStyle>
            <a:lvl1pPr>
              <a:spcBef>
                <a:spcPts val="800"/>
              </a:spcBef>
              <a:defRPr sz="1600"/>
            </a:lvl1pPr>
            <a:lvl2pPr>
              <a:spcBef>
                <a:spcPts val="800"/>
              </a:spcBef>
              <a:defRPr sz="1600"/>
            </a:lvl2pPr>
            <a:lvl3pPr>
              <a:spcBef>
                <a:spcPts val="800"/>
              </a:spcBef>
              <a:defRPr sz="14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200"/>
            </a:lvl5pPr>
          </a:lstStyle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405487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graf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762000"/>
            <a:ext cx="2286000" cy="78105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sv-SE" noProof="0" dirty="0"/>
              <a:t>Addera rubrik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2000" y="1714500"/>
            <a:ext cx="2286000" cy="2590800"/>
          </a:xfrm>
        </p:spPr>
        <p:txBody>
          <a:bodyPr/>
          <a:lstStyle>
            <a:lvl1pPr>
              <a:spcBef>
                <a:spcPts val="800"/>
              </a:spcBef>
              <a:defRPr sz="1400"/>
            </a:lvl1pPr>
            <a:lvl2pPr>
              <a:spcBef>
                <a:spcPts val="800"/>
              </a:spcBef>
              <a:defRPr sz="1400"/>
            </a:lvl2pPr>
            <a:lvl3pPr>
              <a:spcBef>
                <a:spcPts val="800"/>
              </a:spcBef>
              <a:defRPr sz="1200"/>
            </a:lvl3pPr>
            <a:lvl4pPr>
              <a:spcBef>
                <a:spcPts val="800"/>
              </a:spcBef>
              <a:defRPr sz="1200"/>
            </a:lvl4pPr>
            <a:lvl5pPr>
              <a:spcBef>
                <a:spcPts val="800"/>
              </a:spcBef>
              <a:defRPr sz="1000"/>
            </a:lvl5pPr>
          </a:lstStyle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3810000" y="762000"/>
            <a:ext cx="4572000" cy="35433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995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graf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762000"/>
            <a:ext cx="2286000" cy="78105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sv-SE" noProof="0" dirty="0"/>
              <a:t>Addera rubrik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0" y="1714500"/>
            <a:ext cx="2286000" cy="2590800"/>
          </a:xfrm>
        </p:spPr>
        <p:txBody>
          <a:bodyPr/>
          <a:lstStyle>
            <a:lvl1pPr>
              <a:spcBef>
                <a:spcPts val="800"/>
              </a:spcBef>
              <a:defRPr sz="1400"/>
            </a:lvl1pPr>
            <a:lvl2pPr>
              <a:spcBef>
                <a:spcPts val="800"/>
              </a:spcBef>
              <a:defRPr sz="1400"/>
            </a:lvl2pPr>
            <a:lvl3pPr>
              <a:spcBef>
                <a:spcPts val="800"/>
              </a:spcBef>
              <a:defRPr sz="1200"/>
            </a:lvl3pPr>
            <a:lvl4pPr>
              <a:spcBef>
                <a:spcPts val="800"/>
              </a:spcBef>
              <a:defRPr sz="1200"/>
            </a:lvl4pPr>
            <a:lvl5pPr>
              <a:spcBef>
                <a:spcPts val="800"/>
              </a:spcBef>
              <a:defRPr sz="1000"/>
            </a:lvl5pPr>
          </a:lstStyle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762000" y="762000"/>
            <a:ext cx="4572000" cy="35433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539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lju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6BD2E-9B1B-46A1-B68C-9548EF388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000" y="1644993"/>
            <a:ext cx="7112000" cy="1484868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lang="sv-SE" sz="6000" b="1" kern="1200" dirty="0">
                <a:solidFill>
                  <a:srgbClr val="004043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v-SE" dirty="0"/>
              <a:t>”Ett stort citat eller något annat viktigt.”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40CFE7A-A10C-4604-A993-F798A83A17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6000" y="3292560"/>
            <a:ext cx="3556000" cy="857250"/>
          </a:xfrm>
        </p:spPr>
        <p:txBody>
          <a:bodyPr/>
          <a:lstStyle>
            <a:lvl1pPr marL="0" indent="0">
              <a:buNone/>
              <a:defRPr>
                <a:solidFill>
                  <a:srgbClr val="004043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49186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, 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778750" y="4382372"/>
            <a:ext cx="857250" cy="438150"/>
          </a:xfr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dirty="0"/>
              <a:t>logo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69144B22-7BD8-484B-8F79-455AA19E73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000" y="1644993"/>
            <a:ext cx="7112000" cy="1484868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lang="sv-SE" sz="6000" b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v-SE" dirty="0"/>
              <a:t>”Ett stort citat eller något annat viktigt.”</a:t>
            </a:r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0A8D29C0-64AD-4EA7-ACF7-60B6B20F7C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6000" y="3292560"/>
            <a:ext cx="3556000" cy="857250"/>
          </a:xfrm>
        </p:spPr>
        <p:txBody>
          <a:bodyPr/>
          <a:lstStyle>
            <a:lvl1pPr marL="0" indent="0">
              <a:buNone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46780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,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sv-SE" noProof="0" dirty="0"/>
              <a:t>Addera rubrik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771651"/>
            <a:ext cx="3327400" cy="28229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 smtClean="0"/>
              <a:t>Redigera format för bakgrundstext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771651"/>
            <a:ext cx="3327400" cy="28229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 smtClean="0"/>
              <a:t>Redigera format för bakgrundstext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noProof="0" dirty="0"/>
              <a:t>Addera rubrik</a:t>
            </a:r>
            <a:br>
              <a:rPr lang="sv-SE" noProof="0" dirty="0"/>
            </a:b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762000" y="762000"/>
            <a:ext cx="7620000" cy="35433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8878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 bild, 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sv-SE" noProof="0" smtClean="0"/>
              <a:t>2020-08-26</a:t>
            </a:fld>
            <a:endParaRPr lang="sv-SE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0" y="3028952"/>
            <a:ext cx="2438400" cy="770211"/>
          </a:xfrm>
          <a:solidFill>
            <a:srgbClr val="FFFFFF"/>
          </a:solidFill>
        </p:spPr>
        <p:txBody>
          <a:bodyPr wrap="square" lIns="330200" tIns="228600" rIns="330200" bIns="279400">
            <a:spAutoFit/>
          </a:bodyPr>
          <a:lstStyle>
            <a:lvl1pPr marL="0" indent="0">
              <a:spcBef>
                <a:spcPts val="0"/>
              </a:spcBef>
              <a:buNone/>
              <a:defRPr sz="1600" b="1"/>
            </a:lvl1pPr>
            <a:lvl2pPr marL="0" indent="0">
              <a:spcBef>
                <a:spcPts val="0"/>
              </a:spcBef>
              <a:buNone/>
              <a:defRPr sz="1600" b="1"/>
            </a:lvl2pPr>
            <a:lvl3pPr marL="0" indent="0">
              <a:spcBef>
                <a:spcPts val="0"/>
              </a:spcBef>
              <a:buNone/>
              <a:defRPr sz="1600" b="1"/>
            </a:lvl3pPr>
            <a:lvl4pPr marL="0" indent="0">
              <a:spcBef>
                <a:spcPts val="0"/>
              </a:spcBef>
              <a:buNone/>
              <a:defRPr sz="1600" b="1"/>
            </a:lvl4pPr>
            <a:lvl5pPr marL="0" indent="0">
              <a:spcBef>
                <a:spcPts val="0"/>
              </a:spcBef>
              <a:buNone/>
              <a:defRPr sz="1600" b="1"/>
            </a:lvl5pPr>
          </a:lstStyle>
          <a:p>
            <a:pPr lvl="0"/>
            <a:r>
              <a:rPr lang="sv-SE" noProof="0" dirty="0"/>
              <a:t>Skriv bildtext här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778750" y="4382372"/>
            <a:ext cx="857250" cy="438150"/>
          </a:xfr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85704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 bild, lju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sv-SE" noProof="0" smtClean="0"/>
              <a:t>2020-08-26</a:t>
            </a:fld>
            <a:endParaRPr lang="sv-SE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0" y="3028952"/>
            <a:ext cx="2438400" cy="770211"/>
          </a:xfrm>
          <a:solidFill>
            <a:srgbClr val="004043"/>
          </a:solidFill>
        </p:spPr>
        <p:txBody>
          <a:bodyPr wrap="square" lIns="330200" tIns="228600" rIns="330200" bIns="279400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/>
            </a:lvl2pPr>
            <a:lvl3pPr marL="0" indent="0">
              <a:spcBef>
                <a:spcPts val="0"/>
              </a:spcBef>
              <a:buNone/>
              <a:defRPr sz="1600" b="1"/>
            </a:lvl3pPr>
            <a:lvl4pPr marL="0" indent="0">
              <a:spcBef>
                <a:spcPts val="0"/>
              </a:spcBef>
              <a:buNone/>
              <a:defRPr sz="1600" b="1"/>
            </a:lvl4pPr>
            <a:lvl5pPr marL="0" indent="0">
              <a:spcBef>
                <a:spcPts val="0"/>
              </a:spcBef>
              <a:buNone/>
              <a:defRPr sz="1600" b="1"/>
            </a:lvl5pPr>
          </a:lstStyle>
          <a:p>
            <a:pPr lvl="0"/>
            <a:r>
              <a:rPr lang="sv-SE" noProof="0" dirty="0"/>
              <a:t>Skriv bildtext här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778750" y="4382372"/>
            <a:ext cx="857250" cy="438150"/>
          </a:xfr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28348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-lju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53F7F151-4FE3-4AF8-BAF6-2D890FCB60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1047750"/>
            <a:ext cx="5715000" cy="2018460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defRPr lang="sv-SE" sz="5200">
                <a:solidFill>
                  <a:srgbClr val="00404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/>
            </a:pPr>
            <a:r>
              <a:rPr lang="sv-SE" dirty="0"/>
              <a:t>Titel för presentationen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C7F94D5-D596-4361-A821-C2BC541831E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4000" y="3146715"/>
            <a:ext cx="5715000" cy="56803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rgbClr val="004043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 dirty="0"/>
              <a:t>Undertitel</a:t>
            </a:r>
          </a:p>
        </p:txBody>
      </p:sp>
    </p:spTree>
    <p:extLst>
      <p:ext uri="{BB962C8B-B14F-4D97-AF65-F5344CB8AC3E}">
        <p14:creationId xmlns:p14="http://schemas.microsoft.com/office/powerpoint/2010/main" val="271394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-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750" y="4381500"/>
            <a:ext cx="857250" cy="438149"/>
          </a:xfrm>
          <a:prstGeom prst="rect">
            <a:avLst/>
          </a:prstGeom>
        </p:spPr>
      </p:pic>
      <p:sp>
        <p:nvSpPr>
          <p:cNvPr id="6" name="Platshållare för text 4">
            <a:extLst>
              <a:ext uri="{FF2B5EF4-FFF2-40B4-BE49-F238E27FC236}">
                <a16:creationId xmlns:a16="http://schemas.microsoft.com/office/drawing/2014/main" id="{ACCB68A6-EAA0-40E0-9C7D-765DC66CD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4000" y="3146715"/>
            <a:ext cx="5715000" cy="56803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 dirty="0"/>
              <a:t>Undertitel</a:t>
            </a:r>
          </a:p>
        </p:txBody>
      </p:sp>
      <p:sp>
        <p:nvSpPr>
          <p:cNvPr id="7" name="Rubrik 5">
            <a:extLst>
              <a:ext uri="{FF2B5EF4-FFF2-40B4-BE49-F238E27FC236}">
                <a16:creationId xmlns:a16="http://schemas.microsoft.com/office/drawing/2014/main" id="{D95BB5DA-0A9A-47EE-8366-1FE5EC3986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1047750"/>
            <a:ext cx="5715000" cy="2018460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defRPr lang="sv-SE" sz="5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/>
            </a:pPr>
            <a:r>
              <a:rPr lang="sv-SE" dirty="0"/>
              <a:t>Titel för presentationen</a:t>
            </a:r>
          </a:p>
        </p:txBody>
      </p:sp>
    </p:spTree>
    <p:extLst>
      <p:ext uri="{BB962C8B-B14F-4D97-AF65-F5344CB8AC3E}">
        <p14:creationId xmlns:p14="http://schemas.microsoft.com/office/powerpoint/2010/main" val="416030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bild-lju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5">
            <a:extLst>
              <a:ext uri="{FF2B5EF4-FFF2-40B4-BE49-F238E27FC236}">
                <a16:creationId xmlns:a16="http://schemas.microsoft.com/office/drawing/2014/main" id="{378F01C9-754E-4DC9-9AAF-036709C40D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1518807"/>
            <a:ext cx="3657600" cy="1657350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defRPr lang="sv-SE" sz="4200">
                <a:solidFill>
                  <a:srgbClr val="004043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/>
            </a:pPr>
            <a:r>
              <a:rPr lang="sv-SE" dirty="0"/>
              <a:t>Titel för presentationen</a:t>
            </a: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572000" y="1"/>
            <a:ext cx="4572000" cy="4058522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889390F6-2B18-4EA4-8DF5-821B6265534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2000" y="3257550"/>
            <a:ext cx="3657600" cy="800973"/>
          </a:xfrm>
        </p:spPr>
        <p:txBody>
          <a:bodyPr/>
          <a:lstStyle>
            <a:lvl1pPr marL="0" indent="0">
              <a:buNone/>
              <a:defRPr b="1">
                <a:solidFill>
                  <a:srgbClr val="004043"/>
                </a:solidFill>
              </a:defRPr>
            </a:lvl1pPr>
          </a:lstStyle>
          <a:p>
            <a:pPr lvl="0"/>
            <a:r>
              <a:rPr lang="sv-SE" dirty="0"/>
              <a:t>Undertitel</a:t>
            </a:r>
          </a:p>
        </p:txBody>
      </p:sp>
    </p:spTree>
    <p:extLst>
      <p:ext uri="{BB962C8B-B14F-4D97-AF65-F5344CB8AC3E}">
        <p14:creationId xmlns:p14="http://schemas.microsoft.com/office/powerpoint/2010/main" val="354701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+bild-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572000" y="1"/>
            <a:ext cx="4572000" cy="4058522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750" y="4381500"/>
            <a:ext cx="857250" cy="438149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E1D39D66-B240-4BD5-BE87-133394A1E1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1518807"/>
            <a:ext cx="3657600" cy="1657350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>
              <a:defRPr lang="sv-SE" sz="4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80000"/>
              </a:lnSpc>
              <a:spcBef>
                <a:spcPts val="0"/>
              </a:spcBef>
              <a:buFont typeface="Arial"/>
            </a:pPr>
            <a:r>
              <a:rPr lang="sv-SE" dirty="0"/>
              <a:t>Titel för presentationen</a:t>
            </a:r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AA9F9326-4BB5-4632-9C67-A28226514C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2000" y="3257550"/>
            <a:ext cx="3657600" cy="800973"/>
          </a:xfrm>
        </p:spPr>
        <p:txBody>
          <a:bodyPr/>
          <a:lstStyle>
            <a:lvl1pPr marL="0" indent="0">
              <a:buNone/>
              <a:defRPr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sv-SE" dirty="0"/>
              <a:t>Undertitel</a:t>
            </a:r>
          </a:p>
        </p:txBody>
      </p:sp>
    </p:spTree>
    <p:extLst>
      <p:ext uri="{BB962C8B-B14F-4D97-AF65-F5344CB8AC3E}">
        <p14:creationId xmlns:p14="http://schemas.microsoft.com/office/powerpoint/2010/main" val="2069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, l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noProof="0" dirty="0"/>
              <a:t>Addera rubrik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44865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ext, 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noProof="0" dirty="0"/>
              <a:t>Addera rubrik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750" y="4381500"/>
            <a:ext cx="857250" cy="43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1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med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762000"/>
            <a:ext cx="3048000" cy="10668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sv-SE" noProof="0" dirty="0"/>
              <a:t>Addera rubrik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2000" y="2000250"/>
            <a:ext cx="3048000" cy="2305050"/>
          </a:xfrm>
        </p:spPr>
        <p:txBody>
          <a:bodyPr/>
          <a:lstStyle>
            <a:lvl1pPr>
              <a:spcBef>
                <a:spcPts val="800"/>
              </a:spcBef>
              <a:defRPr sz="1600"/>
            </a:lvl1pPr>
            <a:lvl2pPr>
              <a:spcBef>
                <a:spcPts val="800"/>
              </a:spcBef>
              <a:defRPr sz="1600"/>
            </a:lvl2pPr>
            <a:lvl3pPr>
              <a:spcBef>
                <a:spcPts val="800"/>
              </a:spcBef>
              <a:defRPr sz="14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200"/>
            </a:lvl5pPr>
          </a:lstStyle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572000" y="762000"/>
            <a:ext cx="4572000" cy="43815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778750" y="4382372"/>
            <a:ext cx="857250" cy="438150"/>
          </a:xfr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1896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0" y="762000"/>
            <a:ext cx="3048000" cy="10668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sv-SE" noProof="0" dirty="0"/>
              <a:t>Addera rubrik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43053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5334000" y="2000250"/>
            <a:ext cx="3048000" cy="2305050"/>
          </a:xfrm>
        </p:spPr>
        <p:txBody>
          <a:bodyPr/>
          <a:lstStyle>
            <a:lvl1pPr>
              <a:spcBef>
                <a:spcPts val="800"/>
              </a:spcBef>
              <a:defRPr sz="1600"/>
            </a:lvl1pPr>
            <a:lvl2pPr>
              <a:spcBef>
                <a:spcPts val="800"/>
              </a:spcBef>
              <a:defRPr sz="1600"/>
            </a:lvl2pPr>
            <a:lvl3pPr>
              <a:spcBef>
                <a:spcPts val="800"/>
              </a:spcBef>
              <a:defRPr sz="1400"/>
            </a:lvl3pPr>
            <a:lvl4pPr>
              <a:spcBef>
                <a:spcPts val="800"/>
              </a:spcBef>
              <a:defRPr sz="1400"/>
            </a:lvl4pPr>
            <a:lvl5pPr>
              <a:spcBef>
                <a:spcPts val="800"/>
              </a:spcBef>
              <a:defRPr sz="1200"/>
            </a:lvl5pPr>
          </a:lstStyle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415163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graf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762000"/>
            <a:ext cx="2286000" cy="78105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sv-SE" noProof="0" dirty="0"/>
              <a:t>Addera rubrik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2000" y="1714500"/>
            <a:ext cx="2286000" cy="2590800"/>
          </a:xfrm>
        </p:spPr>
        <p:txBody>
          <a:bodyPr/>
          <a:lstStyle>
            <a:lvl1pPr>
              <a:spcBef>
                <a:spcPts val="800"/>
              </a:spcBef>
              <a:defRPr sz="1400"/>
            </a:lvl1pPr>
            <a:lvl2pPr>
              <a:spcBef>
                <a:spcPts val="800"/>
              </a:spcBef>
              <a:defRPr sz="1400"/>
            </a:lvl2pPr>
            <a:lvl3pPr>
              <a:spcBef>
                <a:spcPts val="800"/>
              </a:spcBef>
              <a:defRPr sz="1200"/>
            </a:lvl3pPr>
            <a:lvl4pPr>
              <a:spcBef>
                <a:spcPts val="800"/>
              </a:spcBef>
              <a:defRPr sz="1200"/>
            </a:lvl4pPr>
            <a:lvl5pPr>
              <a:spcBef>
                <a:spcPts val="800"/>
              </a:spcBef>
              <a:defRPr sz="1000"/>
            </a:lvl5pPr>
          </a:lstStyle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3810000" y="762000"/>
            <a:ext cx="4572000" cy="35433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992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graf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762000"/>
            <a:ext cx="2286000" cy="78105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sv-SE" noProof="0" dirty="0"/>
              <a:t>Addera rubrik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0" y="1714500"/>
            <a:ext cx="2286000" cy="2590800"/>
          </a:xfrm>
        </p:spPr>
        <p:txBody>
          <a:bodyPr/>
          <a:lstStyle>
            <a:lvl1pPr>
              <a:spcBef>
                <a:spcPts val="800"/>
              </a:spcBef>
              <a:defRPr sz="1400"/>
            </a:lvl1pPr>
            <a:lvl2pPr>
              <a:spcBef>
                <a:spcPts val="800"/>
              </a:spcBef>
              <a:defRPr sz="1400"/>
            </a:lvl2pPr>
            <a:lvl3pPr>
              <a:spcBef>
                <a:spcPts val="800"/>
              </a:spcBef>
              <a:defRPr sz="1200"/>
            </a:lvl3pPr>
            <a:lvl4pPr>
              <a:spcBef>
                <a:spcPts val="800"/>
              </a:spcBef>
              <a:defRPr sz="1200"/>
            </a:lvl4pPr>
            <a:lvl5pPr>
              <a:spcBef>
                <a:spcPts val="800"/>
              </a:spcBef>
              <a:defRPr sz="1000"/>
            </a:lvl5pPr>
          </a:lstStyle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  <a:p>
            <a:pPr lvl="0"/>
            <a:endParaRPr lang="sv-SE" noProof="0" dirty="0"/>
          </a:p>
          <a:p>
            <a:pPr lvl="0"/>
            <a:endParaRPr lang="sv-SE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762000" y="762000"/>
            <a:ext cx="4572000" cy="35433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635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lju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6BD2E-9B1B-46A1-B68C-9548EF388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000" y="1644993"/>
            <a:ext cx="7112000" cy="1484868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lang="sv-SE" sz="6000" b="1" kern="1200" dirty="0">
                <a:solidFill>
                  <a:srgbClr val="004043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v-SE" dirty="0"/>
              <a:t>”Ett stort citat eller något annat viktigt.”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40CFE7A-A10C-4604-A993-F798A83A17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6000" y="3292560"/>
            <a:ext cx="3556000" cy="857250"/>
          </a:xfrm>
        </p:spPr>
        <p:txBody>
          <a:bodyPr/>
          <a:lstStyle>
            <a:lvl1pPr marL="0" indent="0">
              <a:buNone/>
              <a:defRPr>
                <a:solidFill>
                  <a:srgbClr val="004043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63359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, 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778750" y="4382372"/>
            <a:ext cx="857250" cy="438150"/>
          </a:xfr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dirty="0"/>
              <a:t>logo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69144B22-7BD8-484B-8F79-455AA19E73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000" y="1644993"/>
            <a:ext cx="7112000" cy="1484868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lang="sv-SE" sz="6000" b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v-SE" dirty="0"/>
              <a:t>”Ett stort citat eller något annat viktigt.”</a:t>
            </a:r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0A8D29C0-64AD-4EA7-ACF7-60B6B20F7C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6000" y="3292560"/>
            <a:ext cx="3556000" cy="857250"/>
          </a:xfrm>
        </p:spPr>
        <p:txBody>
          <a:bodyPr/>
          <a:lstStyle>
            <a:lvl1pPr marL="0" indent="0">
              <a:buNone/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sv-SE" smtClean="0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56424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,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sv-SE" noProof="0" dirty="0"/>
              <a:t>Addera rubrik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771651"/>
            <a:ext cx="3327400" cy="28229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 smtClean="0"/>
              <a:t>Redigera format för bakgrundstext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771651"/>
            <a:ext cx="3327400" cy="28229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noProof="0" smtClean="0"/>
              <a:t>Redigera format för bakgrundstext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10087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noProof="0" dirty="0"/>
              <a:t>Addera rubrik</a:t>
            </a:r>
            <a:br>
              <a:rPr lang="sv-SE" noProof="0" dirty="0"/>
            </a:b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30368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8"/>
          </p:nvPr>
        </p:nvSpPr>
        <p:spPr>
          <a:xfrm>
            <a:off x="762000" y="762000"/>
            <a:ext cx="7620000" cy="3543300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5030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64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 bild, 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sv-SE" noProof="0" smtClean="0"/>
              <a:t>2020-08-26</a:t>
            </a:fld>
            <a:endParaRPr lang="sv-SE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0" y="3028952"/>
            <a:ext cx="2438400" cy="770211"/>
          </a:xfrm>
          <a:solidFill>
            <a:srgbClr val="FFFFFF"/>
          </a:solidFill>
        </p:spPr>
        <p:txBody>
          <a:bodyPr wrap="square" lIns="330200" tIns="228600" rIns="330200" bIns="279400">
            <a:spAutoFit/>
          </a:bodyPr>
          <a:lstStyle>
            <a:lvl1pPr marL="0" indent="0">
              <a:spcBef>
                <a:spcPts val="0"/>
              </a:spcBef>
              <a:buNone/>
              <a:defRPr sz="1600" b="1"/>
            </a:lvl1pPr>
            <a:lvl2pPr marL="0" indent="0">
              <a:spcBef>
                <a:spcPts val="0"/>
              </a:spcBef>
              <a:buNone/>
              <a:defRPr sz="1600" b="1"/>
            </a:lvl2pPr>
            <a:lvl3pPr marL="0" indent="0">
              <a:spcBef>
                <a:spcPts val="0"/>
              </a:spcBef>
              <a:buNone/>
              <a:defRPr sz="1600" b="1"/>
            </a:lvl3pPr>
            <a:lvl4pPr marL="0" indent="0">
              <a:spcBef>
                <a:spcPts val="0"/>
              </a:spcBef>
              <a:buNone/>
              <a:defRPr sz="1600" b="1"/>
            </a:lvl4pPr>
            <a:lvl5pPr marL="0" indent="0">
              <a:spcBef>
                <a:spcPts val="0"/>
              </a:spcBef>
              <a:buNone/>
              <a:defRPr sz="1600" b="1"/>
            </a:lvl5pPr>
          </a:lstStyle>
          <a:p>
            <a:pPr lvl="0"/>
            <a:r>
              <a:rPr lang="sv-SE" noProof="0" dirty="0"/>
              <a:t>Skriv bildtext här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778750" y="4382372"/>
            <a:ext cx="857250" cy="438150"/>
          </a:xfr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37685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 bild, lju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sv-SE" noProof="0" smtClean="0"/>
              <a:t>2020-08-26</a:t>
            </a:fld>
            <a:endParaRPr lang="sv-SE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0" y="3028952"/>
            <a:ext cx="2438400" cy="770211"/>
          </a:xfrm>
          <a:solidFill>
            <a:srgbClr val="004043"/>
          </a:solidFill>
        </p:spPr>
        <p:txBody>
          <a:bodyPr wrap="square" lIns="330200" tIns="228600" rIns="330200" bIns="279400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/>
            </a:lvl2pPr>
            <a:lvl3pPr marL="0" indent="0">
              <a:spcBef>
                <a:spcPts val="0"/>
              </a:spcBef>
              <a:buNone/>
              <a:defRPr sz="1600" b="1"/>
            </a:lvl3pPr>
            <a:lvl4pPr marL="0" indent="0">
              <a:spcBef>
                <a:spcPts val="0"/>
              </a:spcBef>
              <a:buNone/>
              <a:defRPr sz="1600" b="1"/>
            </a:lvl4pPr>
            <a:lvl5pPr marL="0" indent="0">
              <a:spcBef>
                <a:spcPts val="0"/>
              </a:spcBef>
              <a:buNone/>
              <a:defRPr sz="1600" b="1"/>
            </a:lvl5pPr>
          </a:lstStyle>
          <a:p>
            <a:pPr lvl="0"/>
            <a:r>
              <a:rPr lang="sv-SE" noProof="0" dirty="0"/>
              <a:t>Skriv bildtext här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7778750" y="4382372"/>
            <a:ext cx="857250" cy="438150"/>
          </a:xfr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16265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762000"/>
            <a:ext cx="7112000" cy="85725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sv-SE" noProof="0" dirty="0"/>
              <a:t>Addera rubrik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1828800"/>
            <a:ext cx="7112000" cy="24765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sv-SE" noProof="0" smtClean="0"/>
              <a:t>2020-08-26</a:t>
            </a:fld>
            <a:endParaRPr lang="sv-SE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  <p:pic>
        <p:nvPicPr>
          <p:cNvPr id="8" name="Picture 7" descr="logo.pdf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750" y="4381500"/>
            <a:ext cx="85725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76" r:id="rId1"/>
    <p:sldLayoutId id="2147493477" r:id="rId2"/>
    <p:sldLayoutId id="2147493480" r:id="rId3"/>
    <p:sldLayoutId id="2147493479" r:id="rId4"/>
    <p:sldLayoutId id="2147493457" r:id="rId5"/>
    <p:sldLayoutId id="2147493473" r:id="rId6"/>
    <p:sldLayoutId id="2147493468" r:id="rId7"/>
    <p:sldLayoutId id="2147493469" r:id="rId8"/>
    <p:sldLayoutId id="2147493481" r:id="rId9"/>
    <p:sldLayoutId id="2147493483" r:id="rId10"/>
    <p:sldLayoutId id="2147493472" r:id="rId11"/>
    <p:sldLayoutId id="2147493471" r:id="rId12"/>
    <p:sldLayoutId id="2147493459" r:id="rId13"/>
    <p:sldLayoutId id="2147493461" r:id="rId14"/>
    <p:sldLayoutId id="2147493482" r:id="rId15"/>
    <p:sldLayoutId id="2147493462" r:id="rId16"/>
    <p:sldLayoutId id="2147493475" r:id="rId17"/>
    <p:sldLayoutId id="2147493484" r:id="rId18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10000"/>
        </a:lnSpc>
        <a:spcBef>
          <a:spcPts val="16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10000"/>
        </a:lnSpc>
        <a:spcBef>
          <a:spcPts val="6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110000"/>
        </a:lnSpc>
        <a:spcBef>
          <a:spcPts val="6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110000"/>
        </a:lnSpc>
        <a:spcBef>
          <a:spcPts val="6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110000"/>
        </a:lnSpc>
        <a:spcBef>
          <a:spcPts val="600"/>
        </a:spcBef>
        <a:buFont typeface="Arial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762000"/>
            <a:ext cx="7112000" cy="85725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sv-SE" noProof="0" dirty="0"/>
              <a:t>Addera rubrik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1828800"/>
            <a:ext cx="7112000" cy="24765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noProof="0" dirty="0"/>
              <a:t>Addera text, Nivå 1</a:t>
            </a:r>
          </a:p>
          <a:p>
            <a:pPr lvl="1"/>
            <a:r>
              <a:rPr lang="sv-SE" noProof="0" dirty="0"/>
              <a:t>Nivå 2</a:t>
            </a:r>
          </a:p>
          <a:p>
            <a:pPr lvl="2"/>
            <a:r>
              <a:rPr lang="sv-SE" noProof="0" dirty="0"/>
              <a:t>Nivå 3</a:t>
            </a:r>
          </a:p>
          <a:p>
            <a:pPr lvl="3"/>
            <a:r>
              <a:rPr lang="sv-SE" noProof="0" dirty="0"/>
              <a:t>Nivå 4</a:t>
            </a:r>
          </a:p>
          <a:p>
            <a:pPr lvl="4"/>
            <a:r>
              <a:rPr lang="sv-SE" noProof="0" dirty="0"/>
              <a:t>Nivå 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sv-SE" noProof="0" smtClean="0"/>
              <a:t>2020-08-26</a:t>
            </a:fld>
            <a:endParaRPr lang="sv-SE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  <p:pic>
        <p:nvPicPr>
          <p:cNvPr id="8" name="Picture 7" descr="logo.pdf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750" y="4381500"/>
            <a:ext cx="85725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97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6" r:id="rId1"/>
    <p:sldLayoutId id="2147493487" r:id="rId2"/>
    <p:sldLayoutId id="2147493488" r:id="rId3"/>
    <p:sldLayoutId id="2147493489" r:id="rId4"/>
    <p:sldLayoutId id="2147493490" r:id="rId5"/>
    <p:sldLayoutId id="2147493491" r:id="rId6"/>
    <p:sldLayoutId id="2147493492" r:id="rId7"/>
    <p:sldLayoutId id="2147493493" r:id="rId8"/>
    <p:sldLayoutId id="2147493494" r:id="rId9"/>
    <p:sldLayoutId id="2147493495" r:id="rId10"/>
    <p:sldLayoutId id="2147493496" r:id="rId11"/>
    <p:sldLayoutId id="2147493497" r:id="rId12"/>
    <p:sldLayoutId id="2147493498" r:id="rId13"/>
    <p:sldLayoutId id="2147493499" r:id="rId14"/>
    <p:sldLayoutId id="2147493500" r:id="rId15"/>
    <p:sldLayoutId id="2147493501" r:id="rId16"/>
    <p:sldLayoutId id="2147493502" r:id="rId17"/>
    <p:sldLayoutId id="2147493503" r:id="rId18"/>
  </p:sldLayoutIdLst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lnSpc>
          <a:spcPct val="110000"/>
        </a:lnSpc>
        <a:spcBef>
          <a:spcPts val="16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10000"/>
        </a:lnSpc>
        <a:spcBef>
          <a:spcPts val="6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110000"/>
        </a:lnSpc>
        <a:spcBef>
          <a:spcPts val="6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110000"/>
        </a:lnSpc>
        <a:spcBef>
          <a:spcPts val="6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110000"/>
        </a:lnSpc>
        <a:spcBef>
          <a:spcPts val="600"/>
        </a:spcBef>
        <a:buFont typeface="Arial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und.se/kulturochfritidsbidra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821B4759-4D42-432B-922B-0A35F31A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Kultur-och fritidsförvaltningens stöd och bidrag</a:t>
            </a:r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3B36ED2-16C8-4319-8364-05CF334876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sv-SE" dirty="0" smtClean="0"/>
              <a:t>Fritid, kultur och idrott.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7014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B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524000" y="2427734"/>
            <a:ext cx="5715000" cy="2376264"/>
          </a:xfrm>
        </p:spPr>
        <p:txBody>
          <a:bodyPr>
            <a:normAutofit lnSpcReduction="10000"/>
          </a:bodyPr>
          <a:lstStyle/>
          <a:p>
            <a:r>
              <a:rPr lang="sv-SE" dirty="0" smtClean="0">
                <a:solidFill>
                  <a:srgbClr val="004447"/>
                </a:solidFill>
              </a:rPr>
              <a:t>Syfte att stödja och stimulera föreningar att bedriva gratis sommaraktiviteter 2019 för barn och unga i åldrarna 6-15 år</a:t>
            </a:r>
          </a:p>
          <a:p>
            <a:endParaRPr lang="sv-SE" dirty="0">
              <a:solidFill>
                <a:srgbClr val="004447"/>
              </a:solidFill>
            </a:endParaRPr>
          </a:p>
          <a:p>
            <a:r>
              <a:rPr lang="sv-SE" dirty="0" smtClean="0">
                <a:solidFill>
                  <a:srgbClr val="004447"/>
                </a:solidFill>
              </a:rPr>
              <a:t>Kan sökas från och med 22 april 2019</a:t>
            </a:r>
          </a:p>
          <a:p>
            <a:endParaRPr lang="sv-SE" dirty="0">
              <a:solidFill>
                <a:srgbClr val="004447"/>
              </a:solidFill>
            </a:endParaRPr>
          </a:p>
          <a:p>
            <a:r>
              <a:rPr lang="sv-SE" dirty="0" smtClean="0">
                <a:solidFill>
                  <a:srgbClr val="004447"/>
                </a:solidFill>
              </a:rPr>
              <a:t>Aktiviteterna ska äga rum mellan 13 juni och 18 augusti, utan krav på föranmälan, öppet för alla mellan 6 och 15 år, inte vara föreningens ordinarie verksamhet.</a:t>
            </a:r>
            <a:endParaRPr lang="sv-SE" dirty="0">
              <a:solidFill>
                <a:srgbClr val="004447"/>
              </a:solidFill>
            </a:endParaRP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524000" y="267494"/>
            <a:ext cx="5715000" cy="2018460"/>
          </a:xfrm>
        </p:spPr>
        <p:txBody>
          <a:bodyPr/>
          <a:lstStyle/>
          <a:p>
            <a:r>
              <a:rPr lang="sv-SE" dirty="0" smtClean="0">
                <a:solidFill>
                  <a:srgbClr val="004447"/>
                </a:solidFill>
              </a:rPr>
              <a:t>Stöd till sommarverksamhet</a:t>
            </a:r>
            <a:endParaRPr lang="sv-SE" dirty="0">
              <a:solidFill>
                <a:srgbClr val="0044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76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26462" y="483518"/>
            <a:ext cx="7112000" cy="3141052"/>
          </a:xfrm>
        </p:spPr>
        <p:txBody>
          <a:bodyPr/>
          <a:lstStyle/>
          <a:p>
            <a:r>
              <a:rPr lang="sv-SE" dirty="0" smtClean="0"/>
              <a:t>För att kunna ansöka måste ni vara registrerade och ha inloggningsuppgifter.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1331640" y="4083918"/>
            <a:ext cx="1611784" cy="287302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Visar hemsida.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4941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31640" y="843558"/>
            <a:ext cx="6288360" cy="2448272"/>
          </a:xfrm>
        </p:spPr>
        <p:txBody>
          <a:bodyPr/>
          <a:lstStyle/>
          <a:p>
            <a:r>
              <a:rPr lang="sv-SE" dirty="0" smtClean="0"/>
              <a:t>Stöd till föreningar med verksamhet för barn och unga 7-20 år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0098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503521" y="1995686"/>
            <a:ext cx="5876792" cy="2304256"/>
          </a:xfrm>
        </p:spPr>
        <p:txBody>
          <a:bodyPr/>
          <a:lstStyle/>
          <a:p>
            <a:r>
              <a:rPr lang="sv-SE" dirty="0" smtClean="0"/>
              <a:t>Syfte att stimulera barn och ungas (7-20 år) intressen och främja deras utveckling och att komma med i föreningslivet.</a:t>
            </a:r>
          </a:p>
          <a:p>
            <a:endParaRPr lang="sv-SE" dirty="0"/>
          </a:p>
          <a:p>
            <a:r>
              <a:rPr lang="sv-SE" dirty="0" smtClean="0"/>
              <a:t>Riktar sig till föreningar och andra aktörer.</a:t>
            </a:r>
          </a:p>
          <a:p>
            <a:endParaRPr lang="sv-SE" dirty="0"/>
          </a:p>
          <a:p>
            <a:r>
              <a:rPr lang="sv-SE" dirty="0" smtClean="0"/>
              <a:t>Sportlov, påsklov, sommarlov, höstlov och jullov.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065412" y="339502"/>
            <a:ext cx="4632176" cy="1511069"/>
          </a:xfrm>
        </p:spPr>
        <p:txBody>
          <a:bodyPr/>
          <a:lstStyle/>
          <a:p>
            <a:r>
              <a:rPr lang="sv-SE" dirty="0" smtClean="0"/>
              <a:t>Bidrag till lovverksamhet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5091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641476" y="483518"/>
            <a:ext cx="3480048" cy="998516"/>
          </a:xfrm>
        </p:spPr>
        <p:txBody>
          <a:bodyPr/>
          <a:lstStyle/>
          <a:p>
            <a:r>
              <a:rPr lang="sv-SE" dirty="0" smtClean="0"/>
              <a:t>Startbidrag</a:t>
            </a:r>
            <a:endParaRPr lang="sv-SE" dirty="0"/>
          </a:p>
        </p:txBody>
      </p:sp>
      <p:sp>
        <p:nvSpPr>
          <p:cNvPr id="4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409546" y="1779662"/>
            <a:ext cx="5715000" cy="2088232"/>
          </a:xfrm>
        </p:spPr>
        <p:txBody>
          <a:bodyPr>
            <a:normAutofit/>
          </a:bodyPr>
          <a:lstStyle/>
          <a:p>
            <a:r>
              <a:rPr lang="sv-SE" dirty="0"/>
              <a:t>Säte i Lunds kommun, styrelse, stadgar, revisor, gynna boende i Lunds kommun, minst 20 medlemmar </a:t>
            </a:r>
            <a:r>
              <a:rPr lang="sv-SE" dirty="0" smtClean="0"/>
              <a:t>varav </a:t>
            </a:r>
            <a:r>
              <a:rPr lang="sv-SE" dirty="0"/>
              <a:t>10 ska bo i kommunen och medlemsförteckning.</a:t>
            </a:r>
          </a:p>
          <a:p>
            <a:r>
              <a:rPr lang="sv-SE" dirty="0"/>
              <a:t>Ersättning per deltagartillfälle. 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Syfte att stötta föreningars verksamhet.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322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409546" y="2499742"/>
            <a:ext cx="5715000" cy="2088232"/>
          </a:xfrm>
        </p:spPr>
        <p:txBody>
          <a:bodyPr>
            <a:normAutofit/>
          </a:bodyPr>
          <a:lstStyle/>
          <a:p>
            <a:r>
              <a:rPr lang="sv-SE" dirty="0"/>
              <a:t>Säte i Lunds kommun, styrelse, stadgar, revisor, gynna boende i Lunds kommun, minst 20 medlemmar </a:t>
            </a:r>
            <a:r>
              <a:rPr lang="sv-SE" dirty="0" smtClean="0"/>
              <a:t>varav </a:t>
            </a:r>
            <a:r>
              <a:rPr lang="sv-SE" dirty="0"/>
              <a:t>10 ska bo i kommunen och medlemsförteckning.</a:t>
            </a:r>
          </a:p>
          <a:p>
            <a:r>
              <a:rPr lang="sv-SE" dirty="0"/>
              <a:t>Ersättning per deltagartillfälle. 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Syfte att stötta föreningars verksamhet.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403648" y="812352"/>
            <a:ext cx="5715000" cy="1502572"/>
          </a:xfrm>
        </p:spPr>
        <p:txBody>
          <a:bodyPr/>
          <a:lstStyle/>
          <a:p>
            <a:r>
              <a:rPr lang="sv-SE" dirty="0"/>
              <a:t>Kommunalt lokalt aktivitetsstöd. (LOK)</a:t>
            </a:r>
          </a:p>
        </p:txBody>
      </p:sp>
    </p:spTree>
    <p:extLst>
      <p:ext uri="{BB962C8B-B14F-4D97-AF65-F5344CB8AC3E}">
        <p14:creationId xmlns:p14="http://schemas.microsoft.com/office/powerpoint/2010/main" val="397496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453344" y="1986090"/>
            <a:ext cx="5715000" cy="2673892"/>
          </a:xfrm>
        </p:spPr>
        <p:txBody>
          <a:bodyPr>
            <a:normAutofit/>
          </a:bodyPr>
          <a:lstStyle/>
          <a:p>
            <a:r>
              <a:rPr lang="sv-SE" dirty="0"/>
              <a:t>Säte i Lunds kommun, styrelse, stadgar, revisor, gynna boende i Lunds kommun, minst 20 medlemmar </a:t>
            </a:r>
            <a:r>
              <a:rPr lang="sv-SE" dirty="0" smtClean="0"/>
              <a:t>varav </a:t>
            </a:r>
            <a:r>
              <a:rPr lang="sv-SE" dirty="0"/>
              <a:t>10 ska bo i kommunen och medlemsförteckning.</a:t>
            </a:r>
          </a:p>
          <a:p>
            <a:r>
              <a:rPr lang="sv-SE" dirty="0"/>
              <a:t>Ersättning per </a:t>
            </a:r>
            <a:r>
              <a:rPr lang="sv-SE" dirty="0" smtClean="0"/>
              <a:t>sammankomst eller nettolokalkostnad.</a:t>
            </a:r>
            <a:br>
              <a:rPr lang="sv-SE" dirty="0" smtClean="0"/>
            </a:br>
            <a:r>
              <a:rPr lang="sv-SE" dirty="0" smtClean="0"/>
              <a:t>Måste ha blivit beviljad LOK.</a:t>
            </a:r>
          </a:p>
          <a:p>
            <a:endParaRPr lang="sv-SE" dirty="0" smtClean="0"/>
          </a:p>
          <a:p>
            <a:r>
              <a:rPr lang="sv-SE" dirty="0" smtClean="0"/>
              <a:t>Syfte att kompensera de som har egna lokaler eller hyr av andra än kommunen.</a:t>
            </a:r>
            <a:endParaRPr lang="sv-SE" dirty="0"/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460467" y="411510"/>
            <a:ext cx="5856312" cy="1574580"/>
          </a:xfrm>
        </p:spPr>
        <p:txBody>
          <a:bodyPr/>
          <a:lstStyle/>
          <a:p>
            <a:r>
              <a:rPr lang="sv-SE" dirty="0" smtClean="0"/>
              <a:t>Lokalkompensations-bidrag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599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524000" y="1075592"/>
            <a:ext cx="5715000" cy="3584389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Sammankomst, gruppaktivitet, träning, möte </a:t>
            </a:r>
            <a:endParaRPr lang="sv-SE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 smtClean="0"/>
              <a:t>Med </a:t>
            </a:r>
            <a:r>
              <a:rPr lang="sv-SE" b="0" dirty="0"/>
              <a:t>godkänd sammankomst menas en gruppaktivitet som har minst tre deltagare i åldern 7-20 år. </a:t>
            </a:r>
            <a:r>
              <a:rPr lang="sv-SE" b="0" dirty="0" smtClean="0"/>
              <a:t/>
            </a:r>
            <a:br>
              <a:rPr lang="sv-SE" b="0" dirty="0" smtClean="0"/>
            </a:br>
            <a:r>
              <a:rPr lang="sv-SE" b="0" dirty="0" smtClean="0"/>
              <a:t>Ledare </a:t>
            </a:r>
            <a:r>
              <a:rPr lang="sv-SE" b="0" dirty="0"/>
              <a:t>i bidragsberättigad ålder får räknas som deltagare. </a:t>
            </a:r>
            <a:r>
              <a:rPr lang="sv-SE" b="0" dirty="0" smtClean="0"/>
              <a:t/>
            </a:r>
            <a:br>
              <a:rPr lang="sv-SE" b="0" dirty="0" smtClean="0"/>
            </a:br>
            <a:endParaRPr lang="sv-SE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 smtClean="0"/>
              <a:t>Gruppaktiviteten </a:t>
            </a:r>
            <a:r>
              <a:rPr lang="sv-SE" b="0" dirty="0"/>
              <a:t>ska pågå i minst 60 minuter och ska innehålla en gemensam samling och avslutning. </a:t>
            </a:r>
            <a:r>
              <a:rPr lang="sv-SE" b="0" dirty="0" smtClean="0"/>
              <a:t/>
            </a:r>
            <a:br>
              <a:rPr lang="sv-SE" b="0" dirty="0" smtClean="0"/>
            </a:br>
            <a:endParaRPr lang="sv-SE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 smtClean="0"/>
              <a:t>Ledaren </a:t>
            </a:r>
            <a:r>
              <a:rPr lang="sv-SE" b="0" dirty="0"/>
              <a:t>ska ha fyllt 13 år. </a:t>
            </a:r>
            <a:r>
              <a:rPr lang="sv-SE" b="0" dirty="0" smtClean="0"/>
              <a:t/>
            </a:r>
            <a:br>
              <a:rPr lang="sv-SE" b="0" dirty="0" smtClean="0"/>
            </a:br>
            <a:endParaRPr lang="sv-SE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 smtClean="0"/>
              <a:t>Ledaren </a:t>
            </a:r>
            <a:r>
              <a:rPr lang="sv-SE" b="0" dirty="0"/>
              <a:t>får inte vara ansvarig för flera gruppaktiviteter samtidigt. </a:t>
            </a:r>
            <a:r>
              <a:rPr lang="sv-SE" b="0" dirty="0" smtClean="0"/>
              <a:t/>
            </a:r>
            <a:br>
              <a:rPr lang="sv-SE" b="0" dirty="0" smtClean="0"/>
            </a:br>
            <a:endParaRPr lang="sv-SE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 smtClean="0"/>
              <a:t>Närvaro </a:t>
            </a:r>
            <a:r>
              <a:rPr lang="sv-SE" b="0" dirty="0"/>
              <a:t>ska registreras vid varje sammankomst. Ledaren ska vara närvarande under hela sammankomsten. </a:t>
            </a:r>
            <a:r>
              <a:rPr lang="sv-SE" b="0" dirty="0" smtClean="0"/>
              <a:t/>
            </a:r>
            <a:br>
              <a:rPr lang="sv-SE" b="0" dirty="0" smtClean="0"/>
            </a:br>
            <a:endParaRPr lang="sv-SE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 smtClean="0"/>
              <a:t>Gruppaktiviteten </a:t>
            </a:r>
            <a:r>
              <a:rPr lang="sv-SE" b="0" dirty="0"/>
              <a:t>ska vara planerad i förväg och deltagaren ska vara medveten om att den deltar i en bidragsberättigad aktivitet. </a:t>
            </a:r>
            <a:r>
              <a:rPr lang="sv-SE" b="0" dirty="0" smtClean="0"/>
              <a:t/>
            </a:r>
            <a:br>
              <a:rPr lang="sv-SE" b="0" dirty="0" smtClean="0"/>
            </a:br>
            <a:endParaRPr lang="sv-SE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 smtClean="0"/>
              <a:t>Deltagare </a:t>
            </a:r>
            <a:r>
              <a:rPr lang="sv-SE" b="0" dirty="0"/>
              <a:t>får endast ingå i en gruppaktivitet per dag. </a:t>
            </a:r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835696" y="271672"/>
            <a:ext cx="5715000" cy="803920"/>
          </a:xfrm>
        </p:spPr>
        <p:txBody>
          <a:bodyPr/>
          <a:lstStyle/>
          <a:p>
            <a:r>
              <a:rPr lang="sv-SE" dirty="0" smtClean="0"/>
              <a:t>Sammankomst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2583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496398" y="1851670"/>
            <a:ext cx="5715000" cy="2448272"/>
          </a:xfrm>
        </p:spPr>
        <p:txBody>
          <a:bodyPr>
            <a:normAutofit/>
          </a:bodyPr>
          <a:lstStyle/>
          <a:p>
            <a:r>
              <a:rPr lang="sv-SE" dirty="0" smtClean="0"/>
              <a:t>Syfte att ge möjlighet att göra nödvändiga investeringar i den egna anläggningen.</a:t>
            </a:r>
          </a:p>
          <a:p>
            <a:endParaRPr lang="sv-SE" dirty="0"/>
          </a:p>
          <a:p>
            <a:r>
              <a:rPr lang="sv-SE" dirty="0" smtClean="0"/>
              <a:t>Minst egen insats på 40%</a:t>
            </a:r>
          </a:p>
          <a:p>
            <a:endParaRPr lang="sv-SE" dirty="0"/>
          </a:p>
          <a:p>
            <a:r>
              <a:rPr lang="sv-SE" dirty="0" smtClean="0"/>
              <a:t>Endast för lokaler inom Lunds kommun</a:t>
            </a:r>
          </a:p>
          <a:p>
            <a:endParaRPr lang="sv-SE" dirty="0"/>
          </a:p>
          <a:p>
            <a:r>
              <a:rPr lang="sv-SE" dirty="0" smtClean="0"/>
              <a:t>Måste ha blivit beviljad Lokalkompensationsbidrag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524000" y="537778"/>
            <a:ext cx="5715000" cy="1019944"/>
          </a:xfrm>
        </p:spPr>
        <p:txBody>
          <a:bodyPr/>
          <a:lstStyle/>
          <a:p>
            <a:r>
              <a:rPr lang="sv-SE" dirty="0" smtClean="0"/>
              <a:t>Anläggningsbidrag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670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524000" y="1707654"/>
            <a:ext cx="5715000" cy="3024336"/>
          </a:xfrm>
        </p:spPr>
        <p:txBody>
          <a:bodyPr>
            <a:normAutofit/>
          </a:bodyPr>
          <a:lstStyle/>
          <a:p>
            <a:r>
              <a:rPr lang="sv-SE" dirty="0" smtClean="0"/>
              <a:t>Syfte att genomföra arrangemang som synliggör och stärker föreningens verksamhet.</a:t>
            </a:r>
          </a:p>
          <a:p>
            <a:endParaRPr lang="sv-SE" dirty="0"/>
          </a:p>
          <a:p>
            <a:r>
              <a:rPr lang="sv-SE" dirty="0" smtClean="0"/>
              <a:t>Arrangemang av engångskaraktär</a:t>
            </a:r>
          </a:p>
          <a:p>
            <a:endParaRPr lang="sv-SE" dirty="0"/>
          </a:p>
          <a:p>
            <a:r>
              <a:rPr lang="sv-SE" dirty="0" smtClean="0"/>
              <a:t>Med visst allmänintresse som vänder sig till fler än de egna medlemmarna och har anknytning till Lunds kommuns område eller kommunens medlemmar.</a:t>
            </a:r>
          </a:p>
          <a:p>
            <a:endParaRPr lang="sv-SE" dirty="0"/>
          </a:p>
          <a:p>
            <a:r>
              <a:rPr lang="sv-SE" dirty="0" smtClean="0"/>
              <a:t>Måste ha blivit beviljad LOK.</a:t>
            </a:r>
          </a:p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201316" y="483518"/>
            <a:ext cx="6360368" cy="782492"/>
          </a:xfrm>
        </p:spPr>
        <p:txBody>
          <a:bodyPr/>
          <a:lstStyle/>
          <a:p>
            <a:r>
              <a:rPr lang="sv-SE" dirty="0" smtClean="0"/>
              <a:t>Föreningsarrangemang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8001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570892" y="1707654"/>
            <a:ext cx="5715000" cy="2592288"/>
          </a:xfrm>
        </p:spPr>
        <p:txBody>
          <a:bodyPr/>
          <a:lstStyle/>
          <a:p>
            <a:r>
              <a:rPr lang="sv-SE" dirty="0" smtClean="0"/>
              <a:t>Syfte att erbjuda utvecklingsmöjligheter i projektform.</a:t>
            </a:r>
          </a:p>
          <a:p>
            <a:endParaRPr lang="sv-SE" dirty="0"/>
          </a:p>
          <a:p>
            <a:r>
              <a:rPr lang="sv-SE" dirty="0" smtClean="0"/>
              <a:t>Fördjupa sig inom ett verksamhetsområde.</a:t>
            </a:r>
          </a:p>
          <a:p>
            <a:endParaRPr lang="sv-SE" dirty="0"/>
          </a:p>
          <a:p>
            <a:r>
              <a:rPr lang="sv-SE" dirty="0" smtClean="0"/>
              <a:t>Prioriterade områden är Behålla tjejer i åldern 13-19 år</a:t>
            </a:r>
          </a:p>
          <a:p>
            <a:r>
              <a:rPr lang="sv-SE" dirty="0" smtClean="0"/>
              <a:t>Motverka diskriminering och utveckla värdegrundsarbete.</a:t>
            </a:r>
          </a:p>
          <a:p>
            <a:endParaRPr lang="sv-SE" dirty="0"/>
          </a:p>
          <a:p>
            <a:r>
              <a:rPr lang="sv-SE" dirty="0" smtClean="0"/>
              <a:t>Måste blivit beviljad LOK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550377" y="339502"/>
            <a:ext cx="5715000" cy="854500"/>
          </a:xfrm>
        </p:spPr>
        <p:txBody>
          <a:bodyPr/>
          <a:lstStyle/>
          <a:p>
            <a:r>
              <a:rPr lang="sv-SE" dirty="0" smtClean="0"/>
              <a:t>Utvecklingsbidrag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0584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7236296" y="204256"/>
            <a:ext cx="1713384" cy="1495794"/>
          </a:xfrm>
          <a:solidFill>
            <a:schemeClr val="accent5"/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sv-SE" sz="3600" dirty="0" smtClean="0">
                <a:solidFill>
                  <a:schemeClr val="bg1"/>
                </a:solidFill>
              </a:rPr>
              <a:t>UNGA </a:t>
            </a:r>
            <a:br>
              <a:rPr lang="sv-SE" sz="3600" dirty="0" smtClean="0">
                <a:solidFill>
                  <a:schemeClr val="bg1"/>
                </a:solidFill>
              </a:rPr>
            </a:br>
            <a:r>
              <a:rPr lang="sv-SE" sz="3600" dirty="0" smtClean="0">
                <a:solidFill>
                  <a:schemeClr val="bg1"/>
                </a:solidFill>
              </a:rPr>
              <a:t>LEDER</a:t>
            </a:r>
            <a:br>
              <a:rPr lang="sv-SE" sz="3600" dirty="0" smtClean="0">
                <a:solidFill>
                  <a:schemeClr val="bg1"/>
                </a:solidFill>
              </a:rPr>
            </a:br>
            <a:r>
              <a:rPr lang="sv-SE" sz="3600" dirty="0" smtClean="0">
                <a:solidFill>
                  <a:schemeClr val="bg1"/>
                </a:solidFill>
              </a:rPr>
              <a:t>UNGA</a:t>
            </a:r>
            <a:endParaRPr lang="sv-SE" sz="3600" dirty="0">
              <a:solidFill>
                <a:schemeClr val="bg1"/>
              </a:solidFill>
            </a:endParaRPr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1" r="9091"/>
          <a:stretch/>
        </p:blipFill>
        <p:spPr>
          <a:xfrm>
            <a:off x="611560" y="363392"/>
            <a:ext cx="3240360" cy="3802021"/>
          </a:xfrm>
          <a:scene3d>
            <a:camera prst="orthographicFront">
              <a:rot lat="0" lon="21599991" rev="0"/>
            </a:camera>
            <a:lightRig rig="threePt" dir="t"/>
          </a:scene3d>
        </p:spPr>
      </p:pic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4355976" y="2475627"/>
            <a:ext cx="4593704" cy="528171"/>
          </a:xfrm>
        </p:spPr>
        <p:txBody>
          <a:bodyPr>
            <a:noAutofit/>
          </a:bodyPr>
          <a:lstStyle/>
          <a:p>
            <a:r>
              <a:rPr lang="sv-SE" sz="2400" dirty="0" smtClean="0">
                <a:solidFill>
                  <a:schemeClr val="accent5"/>
                </a:solidFill>
              </a:rPr>
              <a:t>Projekt- och föreningsstöd för unga</a:t>
            </a:r>
          </a:p>
        </p:txBody>
      </p:sp>
    </p:spTree>
    <p:extLst>
      <p:ext uri="{BB962C8B-B14F-4D97-AF65-F5344CB8AC3E}">
        <p14:creationId xmlns:p14="http://schemas.microsoft.com/office/powerpoint/2010/main" val="184256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539552" y="339502"/>
            <a:ext cx="5777656" cy="4176464"/>
          </a:xfrm>
        </p:spPr>
        <p:txBody>
          <a:bodyPr>
            <a:noAutofit/>
          </a:bodyPr>
          <a:lstStyle/>
          <a:p>
            <a:r>
              <a:rPr lang="sv-SE" sz="2400" dirty="0" smtClean="0">
                <a:solidFill>
                  <a:schemeClr val="accent5"/>
                </a:solidFill>
              </a:rPr>
              <a:t>Projekt- och föreningsstöd för unga</a:t>
            </a:r>
          </a:p>
          <a:p>
            <a:endParaRPr lang="sv-SE" sz="1600" dirty="0">
              <a:solidFill>
                <a:schemeClr val="accent5"/>
              </a:solidFill>
            </a:endParaRPr>
          </a:p>
          <a:p>
            <a:r>
              <a:rPr lang="sv-SE" dirty="0">
                <a:solidFill>
                  <a:schemeClr val="accent5"/>
                </a:solidFill>
              </a:rPr>
              <a:t>Projektbidrag – unga leder unga </a:t>
            </a:r>
          </a:p>
          <a:p>
            <a:r>
              <a:rPr lang="sv-SE" b="0" dirty="0">
                <a:solidFill>
                  <a:schemeClr val="accent5"/>
                </a:solidFill>
              </a:rPr>
              <a:t>Du kan få projektbidrag om projektet: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har anknytning till Lunds kommuns område eller till kommunens medlemmar.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anordnas av unga i åldrarna 13-25 år. </a:t>
            </a:r>
          </a:p>
          <a:p>
            <a:endParaRPr lang="sv-SE" b="0" dirty="0" smtClean="0">
              <a:solidFill>
                <a:schemeClr val="accent5"/>
              </a:solidFill>
            </a:endParaRPr>
          </a:p>
          <a:p>
            <a:r>
              <a:rPr lang="sv-SE" b="0" dirty="0" smtClean="0">
                <a:solidFill>
                  <a:schemeClr val="accent5"/>
                </a:solidFill>
              </a:rPr>
              <a:t>Max 30 000 kr</a:t>
            </a:r>
            <a:endParaRPr lang="sv-SE" b="0" dirty="0">
              <a:solidFill>
                <a:schemeClr val="accent5"/>
              </a:solidFill>
            </a:endParaRPr>
          </a:p>
          <a:p>
            <a:endParaRPr lang="sv-SE" b="0" dirty="0" smtClean="0">
              <a:solidFill>
                <a:schemeClr val="accent5"/>
              </a:solidFill>
            </a:endParaRPr>
          </a:p>
          <a:p>
            <a:r>
              <a:rPr lang="sv-SE" b="0" dirty="0" smtClean="0">
                <a:solidFill>
                  <a:schemeClr val="accent5"/>
                </a:solidFill>
              </a:rPr>
              <a:t>Du </a:t>
            </a:r>
            <a:r>
              <a:rPr lang="sv-SE" b="0" dirty="0">
                <a:solidFill>
                  <a:schemeClr val="accent5"/>
                </a:solidFill>
              </a:rPr>
              <a:t>kan </a:t>
            </a:r>
            <a:r>
              <a:rPr lang="sv-SE" b="0" u="sng" dirty="0">
                <a:solidFill>
                  <a:schemeClr val="accent5"/>
                </a:solidFill>
              </a:rPr>
              <a:t>inte </a:t>
            </a:r>
            <a:r>
              <a:rPr lang="sv-SE" b="0" dirty="0">
                <a:solidFill>
                  <a:schemeClr val="accent5"/>
                </a:solidFill>
              </a:rPr>
              <a:t>få projektbidrag om projektet: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gynnar enskilda personers ekonomiska intressen.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syftar till välgörande ändamål.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anordnas av kommunala </a:t>
            </a:r>
            <a:r>
              <a:rPr lang="sv-SE" b="0" dirty="0" err="1">
                <a:solidFill>
                  <a:schemeClr val="accent5"/>
                </a:solidFill>
              </a:rPr>
              <a:t>verksamheteranvänder</a:t>
            </a:r>
            <a:r>
              <a:rPr lang="sv-SE" b="0" dirty="0">
                <a:solidFill>
                  <a:schemeClr val="accent5"/>
                </a:solidFill>
              </a:rPr>
              <a:t> bidraget till inköp av livsmedel eller investeringar i utrustning.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7452320" y="123478"/>
            <a:ext cx="1584176" cy="1495794"/>
          </a:xfrm>
          <a:solidFill>
            <a:schemeClr val="accent5"/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sv-SE" sz="3600" dirty="0" smtClean="0">
                <a:solidFill>
                  <a:schemeClr val="bg1"/>
                </a:solidFill>
              </a:rPr>
              <a:t>UNGA </a:t>
            </a:r>
            <a:br>
              <a:rPr lang="sv-SE" sz="3600" dirty="0" smtClean="0">
                <a:solidFill>
                  <a:schemeClr val="bg1"/>
                </a:solidFill>
              </a:rPr>
            </a:br>
            <a:r>
              <a:rPr lang="sv-SE" sz="3600" dirty="0" smtClean="0">
                <a:solidFill>
                  <a:schemeClr val="bg1"/>
                </a:solidFill>
              </a:rPr>
              <a:t>LEDER</a:t>
            </a:r>
            <a:br>
              <a:rPr lang="sv-SE" sz="3600" dirty="0" smtClean="0">
                <a:solidFill>
                  <a:schemeClr val="bg1"/>
                </a:solidFill>
              </a:rPr>
            </a:br>
            <a:r>
              <a:rPr lang="sv-SE" sz="3600" dirty="0" smtClean="0">
                <a:solidFill>
                  <a:schemeClr val="bg1"/>
                </a:solidFill>
              </a:rPr>
              <a:t>UNGA</a:t>
            </a:r>
            <a:endParaRPr lang="sv-SE" sz="3600" dirty="0">
              <a:solidFill>
                <a:schemeClr val="bg1"/>
              </a:solidFill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436" y="2211710"/>
            <a:ext cx="3199060" cy="151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6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683568" y="411510"/>
            <a:ext cx="6192688" cy="4248472"/>
          </a:xfrm>
        </p:spPr>
        <p:txBody>
          <a:bodyPr>
            <a:noAutofit/>
          </a:bodyPr>
          <a:lstStyle/>
          <a:p>
            <a:r>
              <a:rPr lang="sv-SE" sz="2400" dirty="0" smtClean="0">
                <a:solidFill>
                  <a:schemeClr val="accent5"/>
                </a:solidFill>
              </a:rPr>
              <a:t>Projekt- och föreningsstöd för unga</a:t>
            </a:r>
          </a:p>
          <a:p>
            <a:endParaRPr lang="sv-SE" sz="1600" b="0" dirty="0">
              <a:solidFill>
                <a:schemeClr val="accent5"/>
              </a:solidFill>
            </a:endParaRPr>
          </a:p>
          <a:p>
            <a:r>
              <a:rPr lang="sv-SE" u="sng" dirty="0">
                <a:solidFill>
                  <a:schemeClr val="accent5"/>
                </a:solidFill>
              </a:rPr>
              <a:t>Startbidrag – unga leder unga </a:t>
            </a:r>
          </a:p>
          <a:p>
            <a:r>
              <a:rPr lang="sv-SE" b="0" dirty="0">
                <a:solidFill>
                  <a:schemeClr val="accent5"/>
                </a:solidFill>
              </a:rPr>
              <a:t>Föreningen kan få startbidrag på </a:t>
            </a:r>
            <a:r>
              <a:rPr lang="sv-SE" b="0" dirty="0" smtClean="0">
                <a:solidFill>
                  <a:schemeClr val="accent5"/>
                </a:solidFill>
              </a:rPr>
              <a:t>5 </a:t>
            </a:r>
            <a:r>
              <a:rPr lang="sv-SE" b="0" dirty="0">
                <a:solidFill>
                  <a:schemeClr val="accent5"/>
                </a:solidFill>
              </a:rPr>
              <a:t>000 kronor om: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Minst 60 % av medlemmarna är i åldern 13-25 år.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Majoriteten av styrelseledamöterna är i åldern 13-25 år.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Föreningen har sitt säte i Lunds kommun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Föreningen har minst tre medlemmar boende i Lunds kommun.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Föreningen har minst en styrelseledamot som fyllt 18 år. </a:t>
            </a:r>
          </a:p>
          <a:p>
            <a:r>
              <a:rPr lang="sv-SE" b="0" dirty="0" smtClean="0">
                <a:solidFill>
                  <a:schemeClr val="accent5"/>
                </a:solidFill>
              </a:rPr>
              <a:t>Föreningen </a:t>
            </a:r>
            <a:r>
              <a:rPr lang="sv-SE" b="0" dirty="0">
                <a:solidFill>
                  <a:schemeClr val="accent5"/>
                </a:solidFill>
              </a:rPr>
              <a:t>kan </a:t>
            </a:r>
            <a:r>
              <a:rPr lang="sv-SE" b="0" u="sng" dirty="0">
                <a:solidFill>
                  <a:schemeClr val="accent5"/>
                </a:solidFill>
              </a:rPr>
              <a:t>inte </a:t>
            </a:r>
            <a:r>
              <a:rPr lang="sv-SE" b="0" dirty="0">
                <a:solidFill>
                  <a:schemeClr val="accent5"/>
                </a:solidFill>
              </a:rPr>
              <a:t>få bidrag om: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accent5"/>
                </a:solidFill>
              </a:rPr>
              <a:t>Föreningens verksamhet gynnar de enskilda medlemmarnas ekonomiska intressen.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7452320" y="123478"/>
            <a:ext cx="1584176" cy="1495794"/>
          </a:xfrm>
          <a:solidFill>
            <a:schemeClr val="accent5"/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sv-SE" sz="3600" dirty="0" smtClean="0">
                <a:solidFill>
                  <a:schemeClr val="bg1"/>
                </a:solidFill>
              </a:rPr>
              <a:t>UNGA </a:t>
            </a:r>
            <a:br>
              <a:rPr lang="sv-SE" sz="3600" dirty="0" smtClean="0">
                <a:solidFill>
                  <a:schemeClr val="bg1"/>
                </a:solidFill>
              </a:rPr>
            </a:br>
            <a:r>
              <a:rPr lang="sv-SE" sz="3600" dirty="0" smtClean="0">
                <a:solidFill>
                  <a:schemeClr val="bg1"/>
                </a:solidFill>
              </a:rPr>
              <a:t>LEDER</a:t>
            </a:r>
            <a:br>
              <a:rPr lang="sv-SE" sz="3600" dirty="0" smtClean="0">
                <a:solidFill>
                  <a:schemeClr val="bg1"/>
                </a:solidFill>
              </a:rPr>
            </a:br>
            <a:r>
              <a:rPr lang="sv-SE" sz="3600" dirty="0" smtClean="0">
                <a:solidFill>
                  <a:schemeClr val="bg1"/>
                </a:solidFill>
              </a:rPr>
              <a:t>UNGA</a:t>
            </a:r>
            <a:endParaRPr lang="sv-S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73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755576" y="411510"/>
            <a:ext cx="6264696" cy="4536504"/>
          </a:xfrm>
        </p:spPr>
        <p:txBody>
          <a:bodyPr>
            <a:noAutofit/>
          </a:bodyPr>
          <a:lstStyle/>
          <a:p>
            <a:r>
              <a:rPr lang="sv-SE" sz="2400" dirty="0" smtClean="0">
                <a:solidFill>
                  <a:schemeClr val="bg1"/>
                </a:solidFill>
              </a:rPr>
              <a:t>Projekt- och föreningsstöd för unga</a:t>
            </a:r>
          </a:p>
          <a:p>
            <a:endParaRPr lang="sv-SE" sz="1600" dirty="0">
              <a:solidFill>
                <a:schemeClr val="bg1"/>
              </a:solidFill>
            </a:endParaRPr>
          </a:p>
          <a:p>
            <a:r>
              <a:rPr lang="sv-SE" u="sng" dirty="0">
                <a:solidFill>
                  <a:schemeClr val="bg1"/>
                </a:solidFill>
              </a:rPr>
              <a:t>Föreningsbidrag – unga leder unga </a:t>
            </a:r>
          </a:p>
          <a:p>
            <a:r>
              <a:rPr lang="sv-SE" b="0" dirty="0">
                <a:solidFill>
                  <a:schemeClr val="bg1"/>
                </a:solidFill>
              </a:rPr>
              <a:t>Föreningen kan få bidrag om: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bg1"/>
                </a:solidFill>
              </a:rPr>
              <a:t>minst 60 % av medlemmarna är i åldern 13-25 år.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bg1"/>
                </a:solidFill>
              </a:rPr>
              <a:t>majoriteten av styrelseledamöterna är i åldern 13-25 år.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bg1"/>
                </a:solidFill>
              </a:rPr>
              <a:t>föreningen har sitt säte i Lunds kommun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bg1"/>
                </a:solidFill>
              </a:rPr>
              <a:t>föreningen har minst tre medlemmar boende i Lunds kommun.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bg1"/>
                </a:solidFill>
              </a:rPr>
              <a:t>föreningen har minst en styrelseledamot som fyllt 18 år. </a:t>
            </a:r>
          </a:p>
          <a:p>
            <a:endParaRPr lang="sv-SE" b="0" dirty="0" smtClean="0">
              <a:solidFill>
                <a:schemeClr val="bg1"/>
              </a:solidFill>
            </a:endParaRPr>
          </a:p>
          <a:p>
            <a:r>
              <a:rPr lang="sv-SE" b="0" dirty="0" smtClean="0">
                <a:solidFill>
                  <a:schemeClr val="bg1"/>
                </a:solidFill>
              </a:rPr>
              <a:t>Mellan 5 000 kr och 50 000 kr beroende på storlek och verksamhet.</a:t>
            </a:r>
            <a:endParaRPr lang="sv-SE" b="0" dirty="0">
              <a:solidFill>
                <a:schemeClr val="bg1"/>
              </a:solidFill>
            </a:endParaRPr>
          </a:p>
          <a:p>
            <a:endParaRPr lang="sv-SE" b="0" dirty="0" smtClean="0">
              <a:solidFill>
                <a:schemeClr val="bg1"/>
              </a:solidFill>
            </a:endParaRPr>
          </a:p>
          <a:p>
            <a:r>
              <a:rPr lang="sv-SE" b="0" dirty="0" smtClean="0">
                <a:solidFill>
                  <a:schemeClr val="bg1"/>
                </a:solidFill>
              </a:rPr>
              <a:t>Föreningen </a:t>
            </a:r>
            <a:r>
              <a:rPr lang="sv-SE" b="0" dirty="0">
                <a:solidFill>
                  <a:schemeClr val="bg1"/>
                </a:solidFill>
              </a:rPr>
              <a:t>kan </a:t>
            </a:r>
            <a:r>
              <a:rPr lang="sv-SE" b="0" u="sng" dirty="0">
                <a:solidFill>
                  <a:schemeClr val="bg1"/>
                </a:solidFill>
              </a:rPr>
              <a:t>inte </a:t>
            </a:r>
            <a:r>
              <a:rPr lang="sv-SE" b="0" dirty="0">
                <a:solidFill>
                  <a:schemeClr val="bg1"/>
                </a:solidFill>
              </a:rPr>
              <a:t>få bidrag om: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bg1"/>
                </a:solidFill>
              </a:rPr>
              <a:t>föreningens verksamhet gynnar de enskilda medlemmarnas ekonomiska intressen. </a:t>
            </a:r>
            <a:endParaRPr lang="sv-SE" sz="1600" b="0" dirty="0">
              <a:solidFill>
                <a:schemeClr val="bg1"/>
              </a:solidFill>
            </a:endParaRPr>
          </a:p>
          <a:p>
            <a:endParaRPr lang="sv-SE" sz="1600" b="0" dirty="0">
              <a:solidFill>
                <a:schemeClr val="bg1"/>
              </a:solidFill>
            </a:endParaRP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7452320" y="123478"/>
            <a:ext cx="1584176" cy="1495794"/>
          </a:xfrm>
          <a:solidFill>
            <a:schemeClr val="accent5"/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sv-SE" sz="3600" dirty="0" smtClean="0">
                <a:solidFill>
                  <a:schemeClr val="bg1"/>
                </a:solidFill>
              </a:rPr>
              <a:t>UNGA </a:t>
            </a:r>
            <a:br>
              <a:rPr lang="sv-SE" sz="3600" dirty="0" smtClean="0">
                <a:solidFill>
                  <a:schemeClr val="bg1"/>
                </a:solidFill>
              </a:rPr>
            </a:br>
            <a:r>
              <a:rPr lang="sv-SE" sz="3600" dirty="0" smtClean="0">
                <a:solidFill>
                  <a:schemeClr val="bg1"/>
                </a:solidFill>
              </a:rPr>
              <a:t>LEDER</a:t>
            </a:r>
            <a:br>
              <a:rPr lang="sv-SE" sz="3600" dirty="0" smtClean="0">
                <a:solidFill>
                  <a:schemeClr val="bg1"/>
                </a:solidFill>
              </a:rPr>
            </a:br>
            <a:r>
              <a:rPr lang="sv-SE" sz="3600" dirty="0" smtClean="0">
                <a:solidFill>
                  <a:schemeClr val="bg1"/>
                </a:solidFill>
              </a:rPr>
              <a:t>UNGA</a:t>
            </a:r>
            <a:endParaRPr lang="sv-S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68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835696" y="1347614"/>
            <a:ext cx="5411858" cy="1656184"/>
          </a:xfrm>
        </p:spPr>
        <p:txBody>
          <a:bodyPr/>
          <a:lstStyle/>
          <a:p>
            <a:r>
              <a:rPr lang="sv-SE" dirty="0" smtClean="0"/>
              <a:t>Stöd till publika arrangemang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3222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39785" y="1491630"/>
            <a:ext cx="5350904" cy="875928"/>
          </a:xfrm>
        </p:spPr>
        <p:txBody>
          <a:bodyPr/>
          <a:lstStyle/>
          <a:p>
            <a:r>
              <a:rPr lang="sv-SE" dirty="0" smtClean="0"/>
              <a:t>Projektstöd till publika arrangemang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7"/>
          </p:nvPr>
        </p:nvSpPr>
        <p:spPr>
          <a:xfrm>
            <a:off x="539552" y="2499742"/>
            <a:ext cx="7416824" cy="2376264"/>
          </a:xfrm>
        </p:spPr>
        <p:txBody>
          <a:bodyPr>
            <a:normAutofit fontScale="70000" lnSpcReduction="20000"/>
          </a:bodyPr>
          <a:lstStyle/>
          <a:p>
            <a:r>
              <a:rPr lang="sv-SE" dirty="0" smtClean="0"/>
              <a:t>Syfte att möjliggöra publika kultur- och idrottsarrangemang som bidrar till ett brett utbud för allmänheten.</a:t>
            </a:r>
          </a:p>
          <a:p>
            <a:endParaRPr lang="sv-SE" dirty="0"/>
          </a:p>
          <a:p>
            <a:r>
              <a:rPr lang="sv-SE" dirty="0" smtClean="0"/>
              <a:t>Ett publikt kulturarrangemang är när ett kulturellt eller konstnärligt uttryck möter en publik, även utställningar räknas som arrangemang.</a:t>
            </a:r>
          </a:p>
          <a:p>
            <a:endParaRPr lang="sv-SE" dirty="0"/>
          </a:p>
          <a:p>
            <a:r>
              <a:rPr lang="sv-SE" dirty="0" smtClean="0"/>
              <a:t>Alla organisationsformer kan söka, även enskilda.</a:t>
            </a:r>
          </a:p>
          <a:p>
            <a:endParaRPr lang="sv-SE" dirty="0" smtClean="0"/>
          </a:p>
          <a:p>
            <a:r>
              <a:rPr lang="sv-SE" dirty="0" smtClean="0"/>
              <a:t>För publika idrottsarrangemang – ansökan för 2020 är stängd, öppnar för löpande </a:t>
            </a:r>
            <a:r>
              <a:rPr lang="sv-SE" smtClean="0"/>
              <a:t>ansökningar januari 2021</a:t>
            </a:r>
            <a:endParaRPr lang="sv-SE" dirty="0"/>
          </a:p>
          <a:p>
            <a:r>
              <a:rPr lang="sv-SE" dirty="0" smtClean="0"/>
              <a:t>För publika kulturarrangemang – tre ansökningsomgångar per år (vår, höst, inför kommande år)</a:t>
            </a:r>
          </a:p>
          <a:p>
            <a:r>
              <a:rPr lang="sv-SE" dirty="0" smtClean="0"/>
              <a:t>NÄSTA DEADLINE 16 NOVEMBER 2020, FÖR PROJEKT SOM SKA SKE NÅGON GÅNG UNDER 2021</a:t>
            </a:r>
          </a:p>
          <a:p>
            <a:endParaRPr lang="sv-SE" dirty="0"/>
          </a:p>
          <a:p>
            <a:r>
              <a:rPr lang="sv-SE" dirty="0" smtClean="0"/>
              <a:t>Du kan inte få pengar till stödgalor eller till utrustning eller investeringar som tillfaller dig eller din organisation efter projektets slut. Ej heller till projekt som kan bedrivas i studiecirkelform.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6965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7"/>
          </p:nvPr>
        </p:nvSpPr>
        <p:spPr>
          <a:xfrm>
            <a:off x="755576" y="483518"/>
            <a:ext cx="6984776" cy="4104456"/>
          </a:xfrm>
        </p:spPr>
        <p:txBody>
          <a:bodyPr>
            <a:normAutofit fontScale="85000" lnSpcReduction="20000"/>
          </a:bodyPr>
          <a:lstStyle/>
          <a:p>
            <a:r>
              <a:rPr lang="sv-SE" sz="2000" dirty="0" smtClean="0"/>
              <a:t>Exempel på aktörer som sökt stöd till publika arrangemang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Visfestivalen i Lund (presenterar nordiska vissångare och </a:t>
            </a:r>
            <a:r>
              <a:rPr lang="sv-SE" dirty="0" err="1" smtClean="0"/>
              <a:t>singersongwriters</a:t>
            </a:r>
            <a:r>
              <a:rPr lang="sv-SE" dirty="0" smtClean="0"/>
              <a:t>, även barnvisfestival), beviljats 100 000 SEK projektstöd kultur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Lilla Teatern (sätter upp Jungfruleken av Jean Genet, fem föreställningar), beviljats 7 000 SEK projektstöd kultur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 smtClean="0"/>
              <a:t>Atelje</a:t>
            </a:r>
            <a:r>
              <a:rPr lang="sv-SE" dirty="0" smtClean="0"/>
              <a:t> JN Lundberg (skapar två interaktiva ljudskulpturer, en till ishallen samt en till </a:t>
            </a:r>
            <a:r>
              <a:rPr lang="sv-SE" dirty="0" err="1" smtClean="0"/>
              <a:t>Högevall</a:t>
            </a:r>
            <a:r>
              <a:rPr lang="sv-SE" dirty="0" smtClean="0"/>
              <a:t>), beviljats 50 000 SEK projektstöd kultur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 smtClean="0"/>
              <a:t>Mandaiska</a:t>
            </a:r>
            <a:r>
              <a:rPr lang="sv-SE" dirty="0" smtClean="0"/>
              <a:t> kulturföreningen (presenterar Irakisk-svensk kulturfestival 2020, konst och poesi), beviljats 20 000 SEK projektstöd kultur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 smtClean="0"/>
              <a:t>Gevents</a:t>
            </a:r>
            <a:r>
              <a:rPr lang="sv-SE" dirty="0" smtClean="0"/>
              <a:t> (arrangerar idrottsfestival på Victoriastadion med bland annat </a:t>
            </a:r>
            <a:r>
              <a:rPr lang="sv-SE" dirty="0" err="1" smtClean="0"/>
              <a:t>streetdans</a:t>
            </a:r>
            <a:r>
              <a:rPr lang="sv-SE" dirty="0" smtClean="0"/>
              <a:t>, DJ, </a:t>
            </a:r>
            <a:r>
              <a:rPr lang="sv-SE" dirty="0" err="1" smtClean="0"/>
              <a:t>streetfotboll</a:t>
            </a:r>
            <a:r>
              <a:rPr lang="sv-SE" dirty="0" smtClean="0"/>
              <a:t>, streetbasket), beviljats 10 000 SEK projektstöd idrott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Lunds akademiska schackklubb (arrangerar första deltävlingen i svenskt Grand Prix), beviljats 10 000 SEK projektstöd idrott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9340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59632" y="559609"/>
            <a:ext cx="7128792" cy="1224136"/>
          </a:xfrm>
        </p:spPr>
        <p:txBody>
          <a:bodyPr/>
          <a:lstStyle/>
          <a:p>
            <a:r>
              <a:rPr lang="sv-SE" dirty="0" smtClean="0"/>
              <a:t>Verksamhetsstöd till publika arrangemang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7"/>
          </p:nvPr>
        </p:nvSpPr>
        <p:spPr>
          <a:xfrm>
            <a:off x="395536" y="1851670"/>
            <a:ext cx="7272808" cy="2952328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Syfte att stötta publika kulturaktörer som bedriver kontinuerlig verksamhet med professionella inslag, av väsentlig betydelse för Lund.</a:t>
            </a:r>
          </a:p>
          <a:p>
            <a:endParaRPr lang="sv-SE" dirty="0"/>
          </a:p>
          <a:p>
            <a:r>
              <a:rPr lang="sv-SE" sz="2000" dirty="0" smtClean="0"/>
              <a:t>Exempel på föreningar som har verksamhetsstöd: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Riksteatern Lund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Teater Sagohuset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Kulturen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Mejeriet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Fantastisk Filmfestival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Lund </a:t>
            </a:r>
            <a:r>
              <a:rPr lang="sv-SE" dirty="0" err="1" smtClean="0"/>
              <a:t>Choral</a:t>
            </a:r>
            <a:r>
              <a:rPr lang="sv-SE" dirty="0" smtClean="0"/>
              <a:t> Festival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312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520552" y="1203598"/>
            <a:ext cx="5715000" cy="2018460"/>
          </a:xfrm>
        </p:spPr>
        <p:txBody>
          <a:bodyPr/>
          <a:lstStyle/>
          <a:p>
            <a:r>
              <a:rPr lang="sv-SE" dirty="0" smtClean="0"/>
              <a:t>Stöd till folkbildning och lika rättigheter och möjligheter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4758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183990" y="258656"/>
            <a:ext cx="6395020" cy="2018460"/>
          </a:xfrm>
        </p:spPr>
        <p:txBody>
          <a:bodyPr/>
          <a:lstStyle/>
          <a:p>
            <a:r>
              <a:rPr lang="sv-SE" dirty="0" smtClean="0"/>
              <a:t>Startbidrag för lika möjligheter och rättigheter</a:t>
            </a:r>
            <a:endParaRPr lang="sv-SE" dirty="0"/>
          </a:p>
        </p:txBody>
      </p:sp>
      <p:sp>
        <p:nvSpPr>
          <p:cNvPr id="4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183990" y="2499742"/>
            <a:ext cx="5715000" cy="2238850"/>
          </a:xfrm>
        </p:spPr>
        <p:txBody>
          <a:bodyPr>
            <a:normAutofit/>
          </a:bodyPr>
          <a:lstStyle/>
          <a:p>
            <a:r>
              <a:rPr lang="sv-SE" dirty="0" smtClean="0"/>
              <a:t>Syfte att motverka diskriminering och främja lika rättigheter och möjligheter i samhället.</a:t>
            </a:r>
          </a:p>
          <a:p>
            <a:endParaRPr lang="sv-SE" dirty="0" smtClean="0"/>
          </a:p>
          <a:p>
            <a:r>
              <a:rPr lang="sv-SE" dirty="0" smtClean="0"/>
              <a:t>Säte </a:t>
            </a:r>
            <a:r>
              <a:rPr lang="sv-SE" dirty="0"/>
              <a:t>i Lunds kommun, styrelse, stadgar, revisor, gynna boende i Lunds kommun, minst 5</a:t>
            </a:r>
            <a:r>
              <a:rPr lang="sv-SE" dirty="0" smtClean="0"/>
              <a:t> </a:t>
            </a:r>
            <a:r>
              <a:rPr lang="sv-SE" dirty="0"/>
              <a:t>medlemmar </a:t>
            </a:r>
            <a:r>
              <a:rPr lang="sv-SE" dirty="0" smtClean="0"/>
              <a:t>och </a:t>
            </a:r>
            <a:r>
              <a:rPr lang="sv-SE" dirty="0"/>
              <a:t>medlemsförteckning.</a:t>
            </a:r>
          </a:p>
          <a:p>
            <a:r>
              <a:rPr lang="sv-SE" dirty="0"/>
              <a:t>Ersättning efter hur många </a:t>
            </a:r>
            <a:r>
              <a:rPr lang="sv-SE" dirty="0" smtClean="0"/>
              <a:t>medlemmar. </a:t>
            </a:r>
          </a:p>
        </p:txBody>
      </p:sp>
    </p:spTree>
    <p:extLst>
      <p:ext uri="{BB962C8B-B14F-4D97-AF65-F5344CB8AC3E}">
        <p14:creationId xmlns:p14="http://schemas.microsoft.com/office/powerpoint/2010/main" val="218829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183990" y="258656"/>
            <a:ext cx="6395020" cy="2018460"/>
          </a:xfrm>
        </p:spPr>
        <p:txBody>
          <a:bodyPr/>
          <a:lstStyle/>
          <a:p>
            <a:r>
              <a:rPr lang="sv-SE" dirty="0" smtClean="0"/>
              <a:t>Verksamhetsstöd för lika möjligheter och rättigheter</a:t>
            </a:r>
            <a:endParaRPr lang="sv-SE" dirty="0"/>
          </a:p>
        </p:txBody>
      </p:sp>
      <p:sp>
        <p:nvSpPr>
          <p:cNvPr id="4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323528" y="2499742"/>
            <a:ext cx="7560840" cy="2238850"/>
          </a:xfrm>
        </p:spPr>
        <p:txBody>
          <a:bodyPr>
            <a:normAutofit fontScale="85000" lnSpcReduction="10000"/>
          </a:bodyPr>
          <a:lstStyle/>
          <a:p>
            <a:r>
              <a:rPr lang="sv-SE" dirty="0" smtClean="0"/>
              <a:t>Syfte att motverka diskriminering och främja lika rättigheter och möjligheter i samhället.</a:t>
            </a:r>
          </a:p>
          <a:p>
            <a:endParaRPr lang="sv-SE" dirty="0" smtClean="0"/>
          </a:p>
          <a:p>
            <a:r>
              <a:rPr lang="sv-SE" dirty="0" smtClean="0"/>
              <a:t>Säte </a:t>
            </a:r>
            <a:r>
              <a:rPr lang="sv-SE" dirty="0"/>
              <a:t>i Lunds kommun, styrelse, stadgar, revisor, gynna boende i Lunds kommun, minst 20 medlemmar </a:t>
            </a:r>
            <a:r>
              <a:rPr lang="sv-SE" dirty="0" smtClean="0"/>
              <a:t>varav </a:t>
            </a:r>
            <a:r>
              <a:rPr lang="sv-SE" dirty="0"/>
              <a:t>10 ska bo i kommunen och medlemsförteckning</a:t>
            </a:r>
            <a:r>
              <a:rPr lang="sv-SE" dirty="0" smtClean="0"/>
              <a:t>.</a:t>
            </a:r>
          </a:p>
          <a:p>
            <a:endParaRPr lang="sv-SE" dirty="0"/>
          </a:p>
          <a:p>
            <a:r>
              <a:rPr lang="sv-SE" dirty="0"/>
              <a:t>Ersättning </a:t>
            </a:r>
            <a:r>
              <a:rPr lang="sv-SE" dirty="0" smtClean="0"/>
              <a:t>efter hur många medlemmar som finns i föreningen. </a:t>
            </a:r>
            <a:r>
              <a:rPr lang="sv-SE" dirty="0" err="1" smtClean="0"/>
              <a:t>Exv</a:t>
            </a:r>
            <a:r>
              <a:rPr lang="sv-SE" dirty="0" smtClean="0"/>
              <a:t> 20 – 50 medlemmar 7 000 SEK, 51 – 80 medlemmar 7 400 SEK, 81 – 110 medlemmar 7 800 SEK osv …</a:t>
            </a:r>
          </a:p>
          <a:p>
            <a:endParaRPr lang="sv-SE" dirty="0" smtClean="0"/>
          </a:p>
          <a:p>
            <a:r>
              <a:rPr lang="sv-SE" dirty="0" smtClean="0"/>
              <a:t>Söks en gång per år </a:t>
            </a:r>
            <a:r>
              <a:rPr lang="sv-SE" dirty="0"/>
              <a:t>(</a:t>
            </a:r>
            <a:r>
              <a:rPr lang="sv-SE" dirty="0" smtClean="0"/>
              <a:t>mars).</a:t>
            </a:r>
          </a:p>
        </p:txBody>
      </p:sp>
    </p:spTree>
    <p:extLst>
      <p:ext uri="{BB962C8B-B14F-4D97-AF65-F5344CB8AC3E}">
        <p14:creationId xmlns:p14="http://schemas.microsoft.com/office/powerpoint/2010/main" val="195370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899592" y="483518"/>
            <a:ext cx="6768752" cy="4248472"/>
          </a:xfrm>
        </p:spPr>
        <p:txBody>
          <a:bodyPr/>
          <a:lstStyle/>
          <a:p>
            <a:r>
              <a:rPr lang="sv-SE" sz="2000" dirty="0" smtClean="0"/>
              <a:t>Exempel på föreningar som har verksamhetsstöd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PRO Veberöd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Eritreanska kvinnoföreningen i Lund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Ungerskt kulturforum i Lund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Afghanska kulturföreningen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SPF Seniorerna </a:t>
            </a:r>
            <a:r>
              <a:rPr lang="sv-SE" dirty="0" err="1" smtClean="0"/>
              <a:t>Lundensis</a:t>
            </a:r>
            <a:endParaRPr lang="sv-S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PRO Södra </a:t>
            </a:r>
            <a:r>
              <a:rPr lang="sv-SE" dirty="0" err="1" smtClean="0"/>
              <a:t>Sandby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7826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1524000" y="2427734"/>
            <a:ext cx="5715000" cy="2448271"/>
          </a:xfrm>
        </p:spPr>
        <p:txBody>
          <a:bodyPr/>
          <a:lstStyle/>
          <a:p>
            <a:r>
              <a:rPr lang="sv-SE" dirty="0" smtClean="0"/>
              <a:t>Syfte att skapa möjligheter till särskilda satsningar som organisatören själv bedömer långsiktigt angelägna och intressanta utifrån att motverka diskriminering och främja lika rättigheter och möjligheter.</a:t>
            </a:r>
          </a:p>
          <a:p>
            <a:endParaRPr lang="sv-SE" dirty="0"/>
          </a:p>
          <a:p>
            <a:r>
              <a:rPr lang="sv-SE" dirty="0" smtClean="0"/>
              <a:t>Minst 25 medlemmar i föreningen.</a:t>
            </a:r>
          </a:p>
          <a:p>
            <a:r>
              <a:rPr lang="sv-SE" dirty="0" smtClean="0"/>
              <a:t>Utveckla befintlig organisation eller idé.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524000" y="339502"/>
            <a:ext cx="5715000" cy="2018460"/>
          </a:xfrm>
        </p:spPr>
        <p:txBody>
          <a:bodyPr/>
          <a:lstStyle/>
          <a:p>
            <a:r>
              <a:rPr lang="sv-SE" dirty="0" smtClean="0"/>
              <a:t>Utvecklingsbidrag för lika rättigheter och möjligheter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56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524000" y="1275606"/>
            <a:ext cx="5715000" cy="1646588"/>
          </a:xfrm>
        </p:spPr>
        <p:txBody>
          <a:bodyPr/>
          <a:lstStyle/>
          <a:p>
            <a:r>
              <a:rPr lang="sv-SE" dirty="0" smtClean="0"/>
              <a:t>Övriga bidragsformer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948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5324" y="267494"/>
            <a:ext cx="8136904" cy="1574580"/>
          </a:xfrm>
        </p:spPr>
        <p:txBody>
          <a:bodyPr/>
          <a:lstStyle/>
          <a:p>
            <a:r>
              <a:rPr lang="sv-SE" dirty="0" smtClean="0"/>
              <a:t>Närområdesstöd till kultur, traditioner och högtider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7"/>
          </p:nvPr>
        </p:nvSpPr>
        <p:spPr>
          <a:xfrm>
            <a:off x="251520" y="1991944"/>
            <a:ext cx="7560840" cy="2884062"/>
          </a:xfrm>
        </p:spPr>
        <p:txBody>
          <a:bodyPr>
            <a:normAutofit fontScale="92500" lnSpcReduction="10000"/>
          </a:bodyPr>
          <a:lstStyle/>
          <a:p>
            <a:r>
              <a:rPr lang="sv-SE" dirty="0" smtClean="0"/>
              <a:t>Syfte att möjliggöra projekt som bidrar till utveckling av närområdet samt bidrar till ett mervärde för boende i närområdet.</a:t>
            </a:r>
          </a:p>
          <a:p>
            <a:endParaRPr lang="sv-SE" dirty="0" smtClean="0"/>
          </a:p>
          <a:p>
            <a:r>
              <a:rPr lang="sv-SE" dirty="0" smtClean="0"/>
              <a:t>För lokalt förankrade föreningar, organisationer och aktörer.</a:t>
            </a:r>
          </a:p>
          <a:p>
            <a:endParaRPr lang="sv-SE" dirty="0"/>
          </a:p>
          <a:p>
            <a:r>
              <a:rPr lang="sv-SE" dirty="0"/>
              <a:t>Du kan inte få pengar till </a:t>
            </a:r>
            <a:r>
              <a:rPr lang="sv-SE" dirty="0" smtClean="0"/>
              <a:t>stödgalor eller </a:t>
            </a:r>
            <a:r>
              <a:rPr lang="sv-SE" dirty="0"/>
              <a:t>till utrustning eller investeringar som tillfaller dig eller din organisation efter projektets slut</a:t>
            </a:r>
            <a:r>
              <a:rPr lang="sv-SE" dirty="0" smtClean="0"/>
              <a:t>. Ej heller till arvodering till den egna föreningens medlemmar eller minderåriga eller till projekt som kan bedrivas i studiecirkelform.</a:t>
            </a:r>
          </a:p>
          <a:p>
            <a:endParaRPr lang="sv-SE" dirty="0"/>
          </a:p>
          <a:p>
            <a:r>
              <a:rPr lang="sv-SE" dirty="0" smtClean="0"/>
              <a:t>Ansök två gånger per år (mars och augusti)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1184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sz="quarter" idx="17"/>
          </p:nvPr>
        </p:nvSpPr>
        <p:spPr>
          <a:xfrm>
            <a:off x="683568" y="483518"/>
            <a:ext cx="6984776" cy="4320480"/>
          </a:xfrm>
        </p:spPr>
        <p:txBody>
          <a:bodyPr/>
          <a:lstStyle/>
          <a:p>
            <a:r>
              <a:rPr lang="sv-SE" sz="2000" dirty="0" smtClean="0"/>
              <a:t>Exempel på aktörer som fått närområdesstöd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Lions Club Genarp för musikarrangemang på </a:t>
            </a:r>
            <a:r>
              <a:rPr lang="sv-SE" dirty="0" err="1" smtClean="0"/>
              <a:t>Genarpsdagarna</a:t>
            </a:r>
            <a:r>
              <a:rPr lang="sv-SE" dirty="0" smtClean="0"/>
              <a:t>, beviljats 10 000 SEK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 smtClean="0"/>
              <a:t>Eginokören</a:t>
            </a:r>
            <a:r>
              <a:rPr lang="sv-SE" dirty="0" smtClean="0"/>
              <a:t> för </a:t>
            </a:r>
            <a:r>
              <a:rPr lang="sv-SE" dirty="0" err="1" smtClean="0"/>
              <a:t>Then</a:t>
            </a:r>
            <a:r>
              <a:rPr lang="sv-SE" dirty="0" smtClean="0"/>
              <a:t> svenska mässan, körkonsert, beviljats 15 000 SEK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 smtClean="0"/>
              <a:t>Vallkärra</a:t>
            </a:r>
            <a:r>
              <a:rPr lang="sv-SE" dirty="0" smtClean="0"/>
              <a:t>-Torns hembygdsförening för midsommarfirande 2020, beviljats 3 000 SEK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Kulturföreningen Trycket för teaterföreställningen Vinden II, beviljats 10 000 SEK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Genarps kulturföreningen för valborgsfirande, beviljats 5 000 SEK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9687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611560" y="1347614"/>
            <a:ext cx="7344816" cy="3168352"/>
          </a:xfrm>
        </p:spPr>
        <p:txBody>
          <a:bodyPr>
            <a:normAutofit fontScale="85000" lnSpcReduction="20000"/>
          </a:bodyPr>
          <a:lstStyle/>
          <a:p>
            <a:r>
              <a:rPr lang="sv-SE" dirty="0" smtClean="0"/>
              <a:t>Du ansöker om plats för idé- och projektutveckling inom </a:t>
            </a:r>
            <a:r>
              <a:rPr lang="sv-SE" dirty="0"/>
              <a:t>k</a:t>
            </a:r>
            <a:r>
              <a:rPr lang="sv-SE" dirty="0" smtClean="0"/>
              <a:t>onst, kultur, innovation.</a:t>
            </a:r>
          </a:p>
          <a:p>
            <a:endParaRPr lang="sv-SE" dirty="0"/>
          </a:p>
          <a:p>
            <a:r>
              <a:rPr lang="sv-SE" dirty="0" smtClean="0"/>
              <a:t>Alla organisationsformer, även enskilda.</a:t>
            </a:r>
          </a:p>
          <a:p>
            <a:endParaRPr lang="sv-SE" dirty="0"/>
          </a:p>
          <a:p>
            <a:r>
              <a:rPr lang="sv-SE" dirty="0" smtClean="0"/>
              <a:t>Under perioden ska det ske någon form av publikt möte (föreställning, workshop eller liknande).</a:t>
            </a:r>
          </a:p>
          <a:p>
            <a:endParaRPr lang="sv-SE" dirty="0" smtClean="0"/>
          </a:p>
          <a:p>
            <a:endParaRPr lang="sv-SE" dirty="0"/>
          </a:p>
          <a:p>
            <a:r>
              <a:rPr lang="sv-SE" sz="2400" dirty="0" smtClean="0"/>
              <a:t>Mini</a:t>
            </a:r>
            <a:r>
              <a:rPr lang="sv-SE" dirty="0" smtClean="0"/>
              <a:t>: idéutveckling mellan 0 – 3 månader, löpande ansökningstid</a:t>
            </a:r>
          </a:p>
          <a:p>
            <a:endParaRPr lang="sv-SE" dirty="0"/>
          </a:p>
          <a:p>
            <a:r>
              <a:rPr lang="sv-SE" sz="2400" dirty="0" smtClean="0"/>
              <a:t>Midi</a:t>
            </a:r>
            <a:r>
              <a:rPr lang="sv-SE" dirty="0" smtClean="0"/>
              <a:t>: projektutveckling 1 år, ansök i november för kommande år</a:t>
            </a:r>
          </a:p>
          <a:p>
            <a:endParaRPr lang="sv-SE" dirty="0"/>
          </a:p>
          <a:p>
            <a:r>
              <a:rPr lang="sv-SE" sz="2600" dirty="0" smtClean="0"/>
              <a:t>Maxi</a:t>
            </a:r>
            <a:r>
              <a:rPr lang="sv-SE" dirty="0" smtClean="0"/>
              <a:t>: verksamhetsutveckling 3 år, ansök i november för kommande tre år</a:t>
            </a:r>
            <a:br>
              <a:rPr lang="sv-SE" dirty="0" smtClean="0"/>
            </a:br>
            <a:endParaRPr lang="sv-SE" dirty="0" smtClean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971600" y="339502"/>
            <a:ext cx="5760640" cy="854500"/>
          </a:xfrm>
        </p:spPr>
        <p:txBody>
          <a:bodyPr/>
          <a:lstStyle/>
          <a:p>
            <a:r>
              <a:rPr lang="sv-SE" dirty="0" smtClean="0"/>
              <a:t>Stenkrossen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786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sz="quarter" idx="17"/>
          </p:nvPr>
        </p:nvSpPr>
        <p:spPr>
          <a:xfrm>
            <a:off x="611560" y="483518"/>
            <a:ext cx="6984776" cy="4248472"/>
          </a:xfrm>
        </p:spPr>
        <p:txBody>
          <a:bodyPr/>
          <a:lstStyle/>
          <a:p>
            <a:r>
              <a:rPr lang="sv-SE" dirty="0" smtClean="0"/>
              <a:t>Exempel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500" dirty="0" smtClean="0"/>
              <a:t>Elena Manuela </a:t>
            </a:r>
            <a:r>
              <a:rPr lang="sv-SE" sz="1500" dirty="0" err="1" smtClean="0"/>
              <a:t>Boghain</a:t>
            </a:r>
            <a:r>
              <a:rPr lang="sv-SE" sz="1500" dirty="0" smtClean="0"/>
              <a:t> testade idén </a:t>
            </a:r>
            <a:r>
              <a:rPr lang="sv-SE" sz="1500" i="1" dirty="0" smtClean="0"/>
              <a:t>Play </a:t>
            </a:r>
            <a:r>
              <a:rPr lang="sv-SE" sz="1500" i="1" dirty="0" err="1" smtClean="0"/>
              <a:t>your</a:t>
            </a:r>
            <a:r>
              <a:rPr lang="sv-SE" sz="1500" i="1" dirty="0" smtClean="0"/>
              <a:t> ukulele </a:t>
            </a:r>
            <a:r>
              <a:rPr lang="sv-SE" sz="1500" i="1" dirty="0" err="1" smtClean="0"/>
              <a:t>badly</a:t>
            </a:r>
            <a:r>
              <a:rPr lang="sv-SE" sz="1500" i="1" dirty="0"/>
              <a:t> </a:t>
            </a:r>
            <a:r>
              <a:rPr lang="sv-SE" sz="1500" dirty="0" smtClean="0"/>
              <a:t>och skapade ett ukuleleband (mini)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500" dirty="0" err="1" smtClean="0"/>
              <a:t>Nefeli</a:t>
            </a:r>
            <a:r>
              <a:rPr lang="sv-SE" sz="1500" dirty="0" smtClean="0"/>
              <a:t> </a:t>
            </a:r>
            <a:r>
              <a:rPr lang="sv-SE" sz="1500" dirty="0" err="1" smtClean="0"/>
              <a:t>Oikonomou</a:t>
            </a:r>
            <a:r>
              <a:rPr lang="sv-SE" sz="1500" dirty="0" smtClean="0"/>
              <a:t> utvecklade sitt </a:t>
            </a:r>
            <a:r>
              <a:rPr lang="sv-SE" sz="1500" dirty="0" err="1" smtClean="0"/>
              <a:t>performanceverk</a:t>
            </a:r>
            <a:r>
              <a:rPr lang="sv-SE" sz="1500" dirty="0" smtClean="0"/>
              <a:t> </a:t>
            </a:r>
            <a:r>
              <a:rPr lang="sv-SE" sz="1500" i="1" dirty="0" err="1" smtClean="0"/>
              <a:t>Punk’s</a:t>
            </a:r>
            <a:r>
              <a:rPr lang="sv-SE" sz="1500" i="1" dirty="0" smtClean="0"/>
              <a:t> not </a:t>
            </a:r>
            <a:r>
              <a:rPr lang="sv-SE" sz="1500" i="1" dirty="0" err="1" smtClean="0"/>
              <a:t>dead</a:t>
            </a:r>
            <a:r>
              <a:rPr lang="sv-SE" sz="1500" i="1" dirty="0" smtClean="0"/>
              <a:t> </a:t>
            </a:r>
            <a:r>
              <a:rPr lang="sv-SE" sz="1500" dirty="0" smtClean="0"/>
              <a:t>(mini)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500" dirty="0" smtClean="0"/>
              <a:t>Föreningen </a:t>
            </a:r>
            <a:r>
              <a:rPr lang="sv-SE" sz="1500" dirty="0" err="1" smtClean="0"/>
              <a:t>Bee</a:t>
            </a:r>
            <a:r>
              <a:rPr lang="sv-SE" sz="1500" dirty="0" smtClean="0"/>
              <a:t> the </a:t>
            </a:r>
            <a:r>
              <a:rPr lang="sv-SE" sz="1500" dirty="0" err="1" smtClean="0"/>
              <a:t>change</a:t>
            </a:r>
            <a:r>
              <a:rPr lang="sv-SE" sz="1500" dirty="0" smtClean="0"/>
              <a:t> håller två bikupor på Stenkrossen, de arrangerar även workshops och föreläsningar inom biodling o </a:t>
            </a:r>
            <a:r>
              <a:rPr lang="sv-SE" sz="1500" dirty="0" err="1" smtClean="0"/>
              <a:t>pollinatörer</a:t>
            </a:r>
            <a:r>
              <a:rPr lang="sv-SE" sz="1500" dirty="0" smtClean="0"/>
              <a:t> (midi)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500" dirty="0" smtClean="0"/>
              <a:t>Rob Allen driver projektet </a:t>
            </a:r>
            <a:r>
              <a:rPr lang="sv-SE" sz="1500" i="1" dirty="0" err="1" smtClean="0"/>
              <a:t>Melting</a:t>
            </a:r>
            <a:r>
              <a:rPr lang="sv-SE" sz="1500" i="1" dirty="0" smtClean="0"/>
              <a:t> Pot</a:t>
            </a:r>
            <a:r>
              <a:rPr lang="sv-SE" sz="1500" dirty="0" smtClean="0"/>
              <a:t>, som skapar arrangemang där berättande står i fokus – både </a:t>
            </a:r>
            <a:r>
              <a:rPr lang="sv-SE" sz="1500" dirty="0" err="1" smtClean="0"/>
              <a:t>stand</a:t>
            </a:r>
            <a:r>
              <a:rPr lang="sv-SE" sz="1500" dirty="0" smtClean="0"/>
              <a:t> </a:t>
            </a:r>
            <a:r>
              <a:rPr lang="sv-SE" sz="1500" dirty="0" err="1" smtClean="0"/>
              <a:t>up</a:t>
            </a:r>
            <a:r>
              <a:rPr lang="sv-SE" sz="1500" dirty="0" smtClean="0"/>
              <a:t> och </a:t>
            </a:r>
            <a:r>
              <a:rPr lang="sv-SE" sz="1500" dirty="0" err="1" smtClean="0"/>
              <a:t>storytellincaféer</a:t>
            </a:r>
            <a:r>
              <a:rPr lang="sv-SE" sz="1500" dirty="0" smtClean="0"/>
              <a:t> (midi)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500" dirty="0" smtClean="0"/>
              <a:t>Rani Nair är professionell koreograf och dansare, på Stenkrossen arbetar hon med att skapa nya verk (maxi)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500" dirty="0" smtClean="0"/>
              <a:t>VR-rummet består av tre personer som arbetar professionellt med </a:t>
            </a:r>
            <a:r>
              <a:rPr lang="sv-SE" sz="1500" dirty="0" err="1" smtClean="0"/>
              <a:t>Virtual</a:t>
            </a:r>
            <a:r>
              <a:rPr lang="sv-SE" sz="1500" dirty="0" smtClean="0"/>
              <a:t> </a:t>
            </a:r>
            <a:r>
              <a:rPr lang="sv-SE" sz="1500" dirty="0" err="1" smtClean="0"/>
              <a:t>Reality</a:t>
            </a:r>
            <a:r>
              <a:rPr lang="sv-SE" sz="1500" dirty="0" smtClean="0"/>
              <a:t>, bland annat inom konst, sjukvård och arkeologi (maxi)</a:t>
            </a:r>
            <a:endParaRPr lang="sv-SE" sz="15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696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217540" y="483518"/>
            <a:ext cx="2327920" cy="710484"/>
          </a:xfrm>
        </p:spPr>
        <p:txBody>
          <a:bodyPr/>
          <a:lstStyle/>
          <a:p>
            <a:r>
              <a:rPr lang="sv-SE" dirty="0" smtClean="0"/>
              <a:t>Kontakt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7"/>
          </p:nvPr>
        </p:nvSpPr>
        <p:spPr>
          <a:xfrm>
            <a:off x="1115616" y="1333358"/>
            <a:ext cx="6480720" cy="2367136"/>
          </a:xfrm>
        </p:spPr>
        <p:txBody>
          <a:bodyPr>
            <a:normAutofit/>
          </a:bodyPr>
          <a:lstStyle/>
          <a:p>
            <a:r>
              <a:rPr lang="sv-SE" dirty="0" smtClean="0">
                <a:hlinkClick r:id="rId2"/>
              </a:rPr>
              <a:t>www.lund.se/kulturochfritidsbidrag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Jörgen Wellsten 046-359 51 81, jorgen.wellsten@lund.se</a:t>
            </a:r>
          </a:p>
          <a:p>
            <a:endParaRPr lang="sv-SE" dirty="0"/>
          </a:p>
          <a:p>
            <a:r>
              <a:rPr lang="sv-SE" dirty="0" smtClean="0"/>
              <a:t>Ellen Andersson 046-359 62 19, ellen.andersson2@lund.se</a:t>
            </a:r>
          </a:p>
          <a:p>
            <a:endParaRPr lang="sv-SE" dirty="0"/>
          </a:p>
          <a:p>
            <a:r>
              <a:rPr lang="sv-SE" dirty="0" smtClean="0"/>
              <a:t>Christian Håkansson 046-359 78 33, christian.hakansson@lund.se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15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unds kommun">
  <a:themeElements>
    <a:clrScheme name="LundsKommun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003537"/>
      </a:accent1>
      <a:accent2>
        <a:srgbClr val="C1DAD9"/>
      </a:accent2>
      <a:accent3>
        <a:srgbClr val="E45130"/>
      </a:accent3>
      <a:accent4>
        <a:srgbClr val="F7CBC6"/>
      </a:accent4>
      <a:accent5>
        <a:srgbClr val="43093D"/>
      </a:accent5>
      <a:accent6>
        <a:srgbClr val="FFF0B0"/>
      </a:accent6>
      <a:hlink>
        <a:srgbClr val="000000"/>
      </a:hlink>
      <a:folHlink>
        <a:srgbClr val="000000"/>
      </a:folHlink>
    </a:clrScheme>
    <a:fontScheme name="LundsKommun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solidFill>
            <a:schemeClr val="accent1"/>
          </a:solidFill>
        </a:ln>
        <a:effectLst/>
      </a:spPr>
      <a:bodyPr rtlCol="0" anchor="ctr"/>
      <a:lstStyle>
        <a:defPPr algn="ctr">
          <a:defRPr dirty="0" smtClean="0">
            <a:solidFill>
              <a:schemeClr val="accent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undsKommun_PPT_16-9_180427.potx" id="{55752726-7FEE-490A-AFDE-F39DD070F7C8}" vid="{D6007639-7780-4F0D-9F42-ED404C4B3C36}"/>
    </a:ext>
  </a:extLst>
</a:theme>
</file>

<file path=ppt/theme/theme2.xml><?xml version="1.0" encoding="utf-8"?>
<a:theme xmlns:a="http://schemas.openxmlformats.org/drawingml/2006/main" name="1_Lunds kommun">
  <a:themeElements>
    <a:clrScheme name="LundsKommun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003537"/>
      </a:accent1>
      <a:accent2>
        <a:srgbClr val="C1DAD9"/>
      </a:accent2>
      <a:accent3>
        <a:srgbClr val="E45130"/>
      </a:accent3>
      <a:accent4>
        <a:srgbClr val="F7CBC6"/>
      </a:accent4>
      <a:accent5>
        <a:srgbClr val="43093D"/>
      </a:accent5>
      <a:accent6>
        <a:srgbClr val="FFF0B0"/>
      </a:accent6>
      <a:hlink>
        <a:srgbClr val="000000"/>
      </a:hlink>
      <a:folHlink>
        <a:srgbClr val="000000"/>
      </a:folHlink>
    </a:clrScheme>
    <a:fontScheme name="LundsKommun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libri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ort instruktion Powerpointmall" id="{FF7D684F-D8B7-4FC5-ADF8-02B4118BCF40}" vid="{33DC33EF-0EF3-4364-A448-E433C694C74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LundsKommun_PPT_16-9</Template>
  <TotalTime>316</TotalTime>
  <Words>1670</Words>
  <Application>Microsoft Office PowerPoint</Application>
  <PresentationFormat>Bildspel på skärmen (16:9)</PresentationFormat>
  <Paragraphs>229</Paragraphs>
  <Slides>31</Slides>
  <Notes>0</Notes>
  <HiddenSlides>3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31</vt:i4>
      </vt:variant>
    </vt:vector>
  </HeadingPairs>
  <TitlesOfParts>
    <vt:vector size="35" baseType="lpstr">
      <vt:lpstr>Arial</vt:lpstr>
      <vt:lpstr>Calibri</vt:lpstr>
      <vt:lpstr>Lunds kommun</vt:lpstr>
      <vt:lpstr>1_Lunds kommun</vt:lpstr>
      <vt:lpstr>Kultur-och fritidsförvaltningens stöd och bidrag</vt:lpstr>
      <vt:lpstr>Stöd till sommarverksamhet</vt:lpstr>
      <vt:lpstr>För att kunna ansöka måste ni vara registrerade och ha inloggningsuppgifter.</vt:lpstr>
      <vt:lpstr>Stöd till föreningar med verksamhet för barn och unga 7-20 år</vt:lpstr>
      <vt:lpstr>Bidrag till lovverksamhet</vt:lpstr>
      <vt:lpstr>Startbidrag</vt:lpstr>
      <vt:lpstr>Kommunalt lokalt aktivitetsstöd. (LOK)</vt:lpstr>
      <vt:lpstr>Lokalkompensations-bidrag</vt:lpstr>
      <vt:lpstr>Sammankomst</vt:lpstr>
      <vt:lpstr>Anläggningsbidrag</vt:lpstr>
      <vt:lpstr>Föreningsarrangemang</vt:lpstr>
      <vt:lpstr>Utvecklingsbidrag</vt:lpstr>
      <vt:lpstr>UNGA  LEDER UNGA</vt:lpstr>
      <vt:lpstr>UNGA  LEDER UNGA</vt:lpstr>
      <vt:lpstr>UNGA  LEDER UNGA</vt:lpstr>
      <vt:lpstr>UNGA  LEDER UNGA</vt:lpstr>
      <vt:lpstr>Stöd till publika arrangemang</vt:lpstr>
      <vt:lpstr>Projektstöd till publika arrangemang</vt:lpstr>
      <vt:lpstr>PowerPoint-presentation</vt:lpstr>
      <vt:lpstr>Verksamhetsstöd till publika arrangemang</vt:lpstr>
      <vt:lpstr>Stöd till folkbildning och lika rättigheter och möjligheter</vt:lpstr>
      <vt:lpstr>Startbidrag för lika möjligheter och rättigheter</vt:lpstr>
      <vt:lpstr>Verksamhetsstöd för lika möjligheter och rättigheter</vt:lpstr>
      <vt:lpstr>PowerPoint-presentation</vt:lpstr>
      <vt:lpstr>Utvecklingsbidrag för lika rättigheter och möjligheter</vt:lpstr>
      <vt:lpstr>Övriga bidragsformer</vt:lpstr>
      <vt:lpstr>Närområdesstöd till kultur, traditioner och högtider</vt:lpstr>
      <vt:lpstr>PowerPoint-presentation</vt:lpstr>
      <vt:lpstr>Stenkrossen</vt:lpstr>
      <vt:lpstr>PowerPoint-presentation</vt:lpstr>
      <vt:lpstr>Kontakt</vt:lpstr>
    </vt:vector>
  </TitlesOfParts>
  <Company>Lunds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Kultur-och fritidsförvaltningens stöd och bidrag</dc:title>
  <dc:creator>Jörgen Wellsten</dc:creator>
  <cp:lastModifiedBy>Jörgen Wellsten</cp:lastModifiedBy>
  <cp:revision>41</cp:revision>
  <dcterms:created xsi:type="dcterms:W3CDTF">2019-04-09T11:52:44Z</dcterms:created>
  <dcterms:modified xsi:type="dcterms:W3CDTF">2020-08-26T17:40:50Z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